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402" r:id="rId2"/>
    <p:sldId id="403" r:id="rId3"/>
    <p:sldId id="299" r:id="rId4"/>
    <p:sldId id="407" r:id="rId5"/>
    <p:sldId id="400" r:id="rId6"/>
    <p:sldId id="408" r:id="rId7"/>
    <p:sldId id="294" r:id="rId8"/>
    <p:sldId id="382" r:id="rId9"/>
    <p:sldId id="405" r:id="rId10"/>
    <p:sldId id="295" r:id="rId11"/>
    <p:sldId id="258" r:id="rId12"/>
    <p:sldId id="260" r:id="rId13"/>
    <p:sldId id="412" r:id="rId14"/>
    <p:sldId id="413" r:id="rId15"/>
    <p:sldId id="384" r:id="rId16"/>
    <p:sldId id="307" r:id="rId17"/>
    <p:sldId id="383" r:id="rId18"/>
    <p:sldId id="410" r:id="rId19"/>
    <p:sldId id="300" r:id="rId20"/>
    <p:sldId id="393" r:id="rId21"/>
    <p:sldId id="395" r:id="rId22"/>
    <p:sldId id="414" r:id="rId23"/>
    <p:sldId id="259" r:id="rId24"/>
    <p:sldId id="374" r:id="rId25"/>
    <p:sldId id="416" r:id="rId26"/>
    <p:sldId id="417" r:id="rId27"/>
    <p:sldId id="261" r:id="rId28"/>
    <p:sldId id="265" r:id="rId29"/>
    <p:sldId id="418" r:id="rId30"/>
    <p:sldId id="377" r:id="rId31"/>
    <p:sldId id="411" r:id="rId32"/>
    <p:sldId id="392" r:id="rId33"/>
    <p:sldId id="380" r:id="rId34"/>
    <p:sldId id="344" r:id="rId35"/>
    <p:sldId id="345" r:id="rId36"/>
    <p:sldId id="347" r:id="rId37"/>
    <p:sldId id="335" r:id="rId38"/>
    <p:sldId id="370" r:id="rId39"/>
    <p:sldId id="371" r:id="rId40"/>
    <p:sldId id="398" r:id="rId41"/>
    <p:sldId id="289" r:id="rId42"/>
    <p:sldId id="290" r:id="rId43"/>
    <p:sldId id="372" r:id="rId44"/>
    <p:sldId id="37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ICO and CRO" id="{65EF2FCF-CD53-9C48-8FE8-E8DCFFD82142}">
          <p14:sldIdLst>
            <p14:sldId id="402"/>
            <p14:sldId id="403"/>
            <p14:sldId id="299"/>
            <p14:sldId id="407"/>
            <p14:sldId id="400"/>
            <p14:sldId id="408"/>
          </p14:sldIdLst>
        </p14:section>
        <p14:section name="Summary of Major Changes and Design Philosophy" id="{2AF618FA-171B-FD49-8AFC-8EBC6F534FA2}">
          <p14:sldIdLst>
            <p14:sldId id="294"/>
            <p14:sldId id="382"/>
          </p14:sldIdLst>
        </p14:section>
        <p14:section name="Refactoring Design Philossphy" id="{EFAE44CD-CA12-684D-96AD-1BB2BDDC5C44}">
          <p14:sldIdLst>
            <p14:sldId id="405"/>
            <p14:sldId id="295"/>
            <p14:sldId id="258"/>
            <p14:sldId id="260"/>
            <p14:sldId id="412"/>
            <p14:sldId id="413"/>
            <p14:sldId id="384"/>
            <p14:sldId id="307"/>
            <p14:sldId id="383"/>
            <p14:sldId id="410"/>
          </p14:sldIdLst>
        </p14:section>
        <p14:section name="2.Directive Information Entities and the Informed Consent Processes They Prescribe" id="{CBDCD69A-1032-6549-A8F6-CE70D446F707}">
          <p14:sldIdLst>
            <p14:sldId id="300"/>
            <p14:sldId id="393"/>
            <p14:sldId id="395"/>
            <p14:sldId id="414"/>
          </p14:sldIdLst>
        </p14:section>
        <p14:section name="TIme and Space" id="{8D3B1A41-D31D-B34D-92F6-6C27E008475D}">
          <p14:sldIdLst>
            <p14:sldId id="259"/>
            <p14:sldId id="374"/>
            <p14:sldId id="416"/>
            <p14:sldId id="417"/>
          </p14:sldIdLst>
        </p14:section>
        <p14:section name="Deontic Roles and D-Acts" id="{9F5BA3B6-4DF3-B34A-9B30-1A0B8E46B227}">
          <p14:sldIdLst>
            <p14:sldId id="261"/>
            <p14:sldId id="265"/>
          </p14:sldIdLst>
        </p14:section>
        <p14:section name="5.Future Work" id="{8B05468E-39C5-0644-826B-52C11CC84E38}">
          <p14:sldIdLst>
            <p14:sldId id="418"/>
            <p14:sldId id="377"/>
            <p14:sldId id="411"/>
            <p14:sldId id="392"/>
          </p14:sldIdLst>
        </p14:section>
        <p14:section name="Appendix: Working with Data" id="{3473F4A1-08FB-7145-8478-3CE096355AA4}">
          <p14:sldIdLst>
            <p14:sldId id="380"/>
            <p14:sldId id="344"/>
            <p14:sldId id="345"/>
            <p14:sldId id="347"/>
            <p14:sldId id="335"/>
            <p14:sldId id="370"/>
            <p14:sldId id="371"/>
          </p14:sldIdLst>
        </p14:section>
        <p14:section name="Appendix: Diagrams" id="{17E77428-13F4-5A4A-ABCA-6B32A6D5AFCD}">
          <p14:sldIdLst>
            <p14:sldId id="398"/>
            <p14:sldId id="289"/>
            <p14:sldId id="290"/>
            <p14:sldId id="372"/>
            <p14:sldId id="3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 initials="NO"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1"/>
    <p:restoredTop sz="81319"/>
  </p:normalViewPr>
  <p:slideViewPr>
    <p:cSldViewPr snapToGrid="0" snapToObjects="1">
      <p:cViewPr varScale="1">
        <p:scale>
          <a:sx n="102" d="100"/>
          <a:sy n="102" d="100"/>
        </p:scale>
        <p:origin x="912"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06C71-7D8A-8E41-83B3-28E78211FDA7}" type="datetimeFigureOut">
              <a:rPr lang="en-US" smtClean="0"/>
              <a:t>8/4/18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46C3F-9FC0-4B48-AA0A-A359F0DB9318}" type="slidenum">
              <a:rPr lang="en-US" smtClean="0"/>
              <a:t>‹#›</a:t>
            </a:fld>
            <a:endParaRPr lang="en-US"/>
          </a:p>
        </p:txBody>
      </p:sp>
    </p:spTree>
    <p:extLst>
      <p:ext uri="{BB962C8B-B14F-4D97-AF65-F5344CB8AC3E}">
        <p14:creationId xmlns:p14="http://schemas.microsoft.com/office/powerpoint/2010/main" val="47379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1</a:t>
            </a:fld>
            <a:endParaRPr lang="en-US"/>
          </a:p>
        </p:txBody>
      </p:sp>
    </p:spTree>
    <p:extLst>
      <p:ext uri="{BB962C8B-B14F-4D97-AF65-F5344CB8AC3E}">
        <p14:creationId xmlns:p14="http://schemas.microsoft.com/office/powerpoint/2010/main" val="253097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BOTH? WHAT IS RUBRIC?</a:t>
            </a:r>
          </a:p>
        </p:txBody>
      </p:sp>
      <p:sp>
        <p:nvSpPr>
          <p:cNvPr id="4" name="Slide Number Placeholder 3"/>
          <p:cNvSpPr>
            <a:spLocks noGrp="1"/>
          </p:cNvSpPr>
          <p:nvPr>
            <p:ph type="sldNum" sz="quarter" idx="10"/>
          </p:nvPr>
        </p:nvSpPr>
        <p:spPr/>
        <p:txBody>
          <a:bodyPr/>
          <a:lstStyle/>
          <a:p>
            <a:fld id="{32346C3F-9FC0-4B48-AA0A-A359F0DB9318}" type="slidenum">
              <a:rPr lang="en-US" smtClean="0"/>
              <a:t>10</a:t>
            </a:fld>
            <a:endParaRPr lang="en-US"/>
          </a:p>
        </p:txBody>
      </p:sp>
    </p:spTree>
    <p:extLst>
      <p:ext uri="{BB962C8B-B14F-4D97-AF65-F5344CB8AC3E}">
        <p14:creationId xmlns:p14="http://schemas.microsoft.com/office/powerpoint/2010/main" val="2900896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Issues: 1) These classes didn’t involve information content entities as participants. Hence a separate hierarchy of information content entities would duplicate the what-is-explained in these processes, but this was never created. 2) The process parts of these processes are all necessary, but whether or not they must hold will vary from context to context. For this reason, the file seemed to presuppose a definition provided by a protocol, but in generalizing ICO, we’re interested in processes across regulatory jurisdictions. This made subclass axioms of this sort inappropriate.   </a:t>
            </a:r>
          </a:p>
        </p:txBody>
      </p:sp>
      <p:sp>
        <p:nvSpPr>
          <p:cNvPr id="4" name="Slide Number Placeholder 3"/>
          <p:cNvSpPr>
            <a:spLocks noGrp="1"/>
          </p:cNvSpPr>
          <p:nvPr>
            <p:ph type="sldNum" sz="quarter" idx="10"/>
          </p:nvPr>
        </p:nvSpPr>
        <p:spPr/>
        <p:txBody>
          <a:bodyPr/>
          <a:lstStyle/>
          <a:p>
            <a:fld id="{32346C3F-9FC0-4B48-AA0A-A359F0DB9318}" type="slidenum">
              <a:rPr lang="en-US" smtClean="0"/>
              <a:t>11</a:t>
            </a:fld>
            <a:endParaRPr lang="en-US"/>
          </a:p>
        </p:txBody>
      </p:sp>
    </p:spTree>
    <p:extLst>
      <p:ext uri="{BB962C8B-B14F-4D97-AF65-F5344CB8AC3E}">
        <p14:creationId xmlns:p14="http://schemas.microsoft.com/office/powerpoint/2010/main" val="4023163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Take away: The relation between ‘Act of Informing’ and the various types of information that are explained is </a:t>
            </a:r>
            <a:r>
              <a:rPr lang="en-US" sz="1200" b="1" dirty="0">
                <a:latin typeface="Garamond" panose="02020404030301010803" pitchFamily="18" charset="0"/>
              </a:rPr>
              <a:t>contingent</a:t>
            </a:r>
            <a:r>
              <a:rPr lang="en-US" sz="1200" dirty="0">
                <a:latin typeface="Garamond" panose="02020404030301010803" pitchFamily="18" charset="0"/>
              </a:rPr>
              <a:t>, and will vary, depending on what rules (i.e. Directive Information Content Entities) prescribe the ‘Act of Informing’.</a:t>
            </a:r>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12</a:t>
            </a:fld>
            <a:endParaRPr lang="en-US"/>
          </a:p>
        </p:txBody>
      </p:sp>
    </p:spTree>
    <p:extLst>
      <p:ext uri="{BB962C8B-B14F-4D97-AF65-F5344CB8AC3E}">
        <p14:creationId xmlns:p14="http://schemas.microsoft.com/office/powerpoint/2010/main" val="3311989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Take away: The relation between ‘Act of Informing’ and the various types of information that are explained is </a:t>
            </a:r>
            <a:r>
              <a:rPr lang="en-US" sz="1200" b="1" dirty="0">
                <a:latin typeface="Garamond" panose="02020404030301010803" pitchFamily="18" charset="0"/>
              </a:rPr>
              <a:t>contingent</a:t>
            </a:r>
            <a:r>
              <a:rPr lang="en-US" sz="1200" dirty="0">
                <a:latin typeface="Garamond" panose="02020404030301010803" pitchFamily="18" charset="0"/>
              </a:rPr>
              <a:t>, and will vary, depending on what rules (i.e. Directive Information Content Entities) prescribe the ‘Act of Informing’.</a:t>
            </a:r>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13</a:t>
            </a:fld>
            <a:endParaRPr lang="en-US"/>
          </a:p>
        </p:txBody>
      </p:sp>
    </p:spTree>
    <p:extLst>
      <p:ext uri="{BB962C8B-B14F-4D97-AF65-F5344CB8AC3E}">
        <p14:creationId xmlns:p14="http://schemas.microsoft.com/office/powerpoint/2010/main" val="358964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Take away: The relation between ‘Act of Informing’ and the various types of information that are explained is </a:t>
            </a:r>
            <a:r>
              <a:rPr lang="en-US" sz="1200" b="1" dirty="0">
                <a:latin typeface="Garamond" panose="02020404030301010803" pitchFamily="18" charset="0"/>
              </a:rPr>
              <a:t>contingent</a:t>
            </a:r>
            <a:r>
              <a:rPr lang="en-US" sz="1200" dirty="0">
                <a:latin typeface="Garamond" panose="02020404030301010803" pitchFamily="18" charset="0"/>
              </a:rPr>
              <a:t>, and will vary, depending on what rules (i.e. Directive Information Content Entities) prescribe the ‘Act of Informing’.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Note: we will cover directive information and ‘prescribes’ a little later on…</a:t>
            </a:r>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14</a:t>
            </a:fld>
            <a:endParaRPr lang="en-US"/>
          </a:p>
        </p:txBody>
      </p:sp>
    </p:spTree>
    <p:extLst>
      <p:ext uri="{BB962C8B-B14F-4D97-AF65-F5344CB8AC3E}">
        <p14:creationId xmlns:p14="http://schemas.microsoft.com/office/powerpoint/2010/main" val="3069079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Walk </a:t>
            </a:r>
          </a:p>
          <a:p>
            <a:endParaRPr lang="en-US" dirty="0"/>
          </a:p>
          <a:p>
            <a:r>
              <a:rPr lang="en-US" dirty="0"/>
              <a:t>Presentation Comment: Terms like ‘Specification of Recontact Method’ are not particular to informed consent forms. This means they should be allowed to be more general. If users then want the term ‘specification of recontact method in informed consent form’ to be a class, then they can make it a defined class in an extension of this ontology. </a:t>
            </a:r>
          </a:p>
        </p:txBody>
      </p:sp>
      <p:sp>
        <p:nvSpPr>
          <p:cNvPr id="4" name="Slide Number Placeholder 3"/>
          <p:cNvSpPr>
            <a:spLocks noGrp="1"/>
          </p:cNvSpPr>
          <p:nvPr>
            <p:ph type="sldNum" sz="quarter" idx="10"/>
          </p:nvPr>
        </p:nvSpPr>
        <p:spPr/>
        <p:txBody>
          <a:bodyPr/>
          <a:lstStyle/>
          <a:p>
            <a:fld id="{32346C3F-9FC0-4B48-AA0A-A359F0DB9318}" type="slidenum">
              <a:rPr lang="en-US" smtClean="0"/>
              <a:t>15</a:t>
            </a:fld>
            <a:endParaRPr lang="en-US"/>
          </a:p>
        </p:txBody>
      </p:sp>
    </p:spTree>
    <p:extLst>
      <p:ext uri="{BB962C8B-B14F-4D97-AF65-F5344CB8AC3E}">
        <p14:creationId xmlns:p14="http://schemas.microsoft.com/office/powerpoint/2010/main" val="2484027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Walk</a:t>
            </a:r>
          </a:p>
        </p:txBody>
      </p:sp>
      <p:sp>
        <p:nvSpPr>
          <p:cNvPr id="4" name="Slide Number Placeholder 3"/>
          <p:cNvSpPr>
            <a:spLocks noGrp="1"/>
          </p:cNvSpPr>
          <p:nvPr>
            <p:ph type="sldNum" sz="quarter" idx="10"/>
          </p:nvPr>
        </p:nvSpPr>
        <p:spPr/>
        <p:txBody>
          <a:bodyPr/>
          <a:lstStyle/>
          <a:p>
            <a:fld id="{32346C3F-9FC0-4B48-AA0A-A359F0DB9318}" type="slidenum">
              <a:rPr lang="en-US" smtClean="0"/>
              <a:t>16</a:t>
            </a:fld>
            <a:endParaRPr lang="en-US"/>
          </a:p>
        </p:txBody>
      </p:sp>
    </p:spTree>
    <p:extLst>
      <p:ext uri="{BB962C8B-B14F-4D97-AF65-F5344CB8AC3E}">
        <p14:creationId xmlns:p14="http://schemas.microsoft.com/office/powerpoint/2010/main" val="3098706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Walk </a:t>
            </a:r>
          </a:p>
          <a:p>
            <a:endParaRPr lang="en-US" dirty="0"/>
          </a:p>
          <a:p>
            <a:r>
              <a:rPr lang="en-US" dirty="0"/>
              <a:t>Presentation Comment: Terms like ‘Specification of Recontact Method’ are not particular to informed consent forms. This means they should be allowed to be more general. If users then want the term ‘specification of recontact method in informed consent form’ to be a class, then they can make it a defined class in an extension of this ontology. </a:t>
            </a:r>
          </a:p>
        </p:txBody>
      </p:sp>
      <p:sp>
        <p:nvSpPr>
          <p:cNvPr id="4" name="Slide Number Placeholder 3"/>
          <p:cNvSpPr>
            <a:spLocks noGrp="1"/>
          </p:cNvSpPr>
          <p:nvPr>
            <p:ph type="sldNum" sz="quarter" idx="10"/>
          </p:nvPr>
        </p:nvSpPr>
        <p:spPr/>
        <p:txBody>
          <a:bodyPr/>
          <a:lstStyle/>
          <a:p>
            <a:fld id="{32346C3F-9FC0-4B48-AA0A-A359F0DB9318}" type="slidenum">
              <a:rPr lang="en-US" smtClean="0"/>
              <a:t>17</a:t>
            </a:fld>
            <a:endParaRPr lang="en-US"/>
          </a:p>
        </p:txBody>
      </p:sp>
    </p:spTree>
    <p:extLst>
      <p:ext uri="{BB962C8B-B14F-4D97-AF65-F5344CB8AC3E}">
        <p14:creationId xmlns:p14="http://schemas.microsoft.com/office/powerpoint/2010/main" val="298358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Font typeface="+mj-lt"/>
              <a:buAutoNum type="arabicPeriod"/>
            </a:pPr>
            <a:r>
              <a:rPr lang="en-US" dirty="0">
                <a:latin typeface="Garamond" panose="02020404030301010803" pitchFamily="18" charset="0"/>
              </a:rPr>
              <a:t>Query consent documents for biospecimens that exhibit appropriate consent criteria</a:t>
            </a:r>
          </a:p>
          <a:p>
            <a:pPr marL="228600" indent="-228600" fontAlgn="base">
              <a:buFont typeface="+mj-lt"/>
              <a:buAutoNum type="arabicPeriod"/>
            </a:pPr>
            <a:r>
              <a:rPr lang="en-US" dirty="0">
                <a:latin typeface="Garamond" panose="02020404030301010803" pitchFamily="18" charset="0"/>
              </a:rPr>
              <a:t>Query all descriptions of risks, benefits, and vulnerable populations</a:t>
            </a:r>
          </a:p>
          <a:p>
            <a:pPr marL="228600" indent="-228600" fontAlgn="base">
              <a:buFont typeface="+mj-lt"/>
              <a:buAutoNum type="arabicPeriod"/>
            </a:pPr>
            <a:r>
              <a:rPr lang="en-US" dirty="0">
                <a:latin typeface="Garamond" panose="02020404030301010803" pitchFamily="18" charset="0"/>
              </a:rPr>
              <a:t>Query across international bodies of legislation to discover differences in requirements concerning what needs to be explained to the patient, what needs to be disclosed, what restriction types are present within forms, etc....</a:t>
            </a:r>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19</a:t>
            </a:fld>
            <a:endParaRPr lang="en-US"/>
          </a:p>
        </p:txBody>
      </p:sp>
    </p:spTree>
    <p:extLst>
      <p:ext uri="{BB962C8B-B14F-4D97-AF65-F5344CB8AC3E}">
        <p14:creationId xmlns:p14="http://schemas.microsoft.com/office/powerpoint/2010/main" val="1591493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Prescribes: “For all types T1 and T2, if T1 prescribes T2, then there is some instance of T1, t1, that serves as a rule or guide to some instance of T2, t2 (if T2 is a type of </a:t>
            </a:r>
            <a:r>
              <a:rPr lang="en-US" sz="1200" dirty="0" err="1">
                <a:latin typeface="Garamond" panose="02020404030301010803" pitchFamily="18" charset="0"/>
              </a:rPr>
              <a:t>bfo:Occurrent</a:t>
            </a:r>
            <a:r>
              <a:rPr lang="en-US" sz="1200" dirty="0">
                <a:latin typeface="Garamond" panose="02020404030301010803" pitchFamily="18" charset="0"/>
              </a:rPr>
              <a:t>) or that serves as a model for some instance of T2, t2 (if T2 is a type of </a:t>
            </a:r>
            <a:r>
              <a:rPr lang="en-US" sz="1200" dirty="0" err="1">
                <a:latin typeface="Garamond" panose="02020404030301010803" pitchFamily="18" charset="0"/>
              </a:rPr>
              <a:t>bfo:Continuant</a:t>
            </a:r>
            <a:r>
              <a:rPr lang="en-US" sz="1200" dirty="0">
                <a:latin typeface="Garamond" panose="02020404030301010803" pitchFamily="18" charset="0"/>
              </a:rPr>
              <a:t>)”</a:t>
            </a:r>
            <a:r>
              <a:rPr lang="en-US" sz="1200" baseline="30000" dirty="0">
                <a:latin typeface="Garamond" panose="02020404030301010803" pitchFamily="18" charset="0"/>
              </a:rPr>
              <a:t>1</a:t>
            </a:r>
            <a:r>
              <a:rPr lang="en-US" sz="1200" dirty="0">
                <a:latin typeface="Garamond" panose="02020404030301010803" pitchFamily="18" charset="0"/>
              </a:rPr>
              <a:t>.</a:t>
            </a:r>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20</a:t>
            </a:fld>
            <a:endParaRPr lang="en-US"/>
          </a:p>
        </p:txBody>
      </p:sp>
    </p:spTree>
    <p:extLst>
      <p:ext uri="{BB962C8B-B14F-4D97-AF65-F5344CB8AC3E}">
        <p14:creationId xmlns:p14="http://schemas.microsoft.com/office/powerpoint/2010/main" val="4093500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walk.</a:t>
            </a:r>
          </a:p>
        </p:txBody>
      </p:sp>
      <p:sp>
        <p:nvSpPr>
          <p:cNvPr id="4" name="Slide Number Placeholder 3"/>
          <p:cNvSpPr>
            <a:spLocks noGrp="1"/>
          </p:cNvSpPr>
          <p:nvPr>
            <p:ph type="sldNum" sz="quarter" idx="10"/>
          </p:nvPr>
        </p:nvSpPr>
        <p:spPr/>
        <p:txBody>
          <a:bodyPr/>
          <a:lstStyle/>
          <a:p>
            <a:fld id="{32346C3F-9FC0-4B48-AA0A-A359F0DB9318}" type="slidenum">
              <a:rPr lang="en-US" smtClean="0"/>
              <a:t>2</a:t>
            </a:fld>
            <a:endParaRPr lang="en-US"/>
          </a:p>
        </p:txBody>
      </p:sp>
    </p:spTree>
    <p:extLst>
      <p:ext uri="{BB962C8B-B14F-4D97-AF65-F5344CB8AC3E}">
        <p14:creationId xmlns:p14="http://schemas.microsoft.com/office/powerpoint/2010/main" val="3335415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Prescribes: “For all types T1 and T2, if T1 prescribes T2, then there is some instance of T1, t1, that serves as a rule or guide to some instance of T2, t2 (if T2 is a type of </a:t>
            </a:r>
            <a:r>
              <a:rPr lang="en-US" sz="1200" dirty="0" err="1">
                <a:latin typeface="Garamond" panose="02020404030301010803" pitchFamily="18" charset="0"/>
              </a:rPr>
              <a:t>bfo:Occurrent</a:t>
            </a:r>
            <a:r>
              <a:rPr lang="en-US" sz="1200" dirty="0">
                <a:latin typeface="Garamond" panose="02020404030301010803" pitchFamily="18" charset="0"/>
              </a:rPr>
              <a:t>) or that serves as a model for some instance of T2, t2 (if T2 is a type of </a:t>
            </a:r>
            <a:r>
              <a:rPr lang="en-US" sz="1200" dirty="0" err="1">
                <a:latin typeface="Garamond" panose="02020404030301010803" pitchFamily="18" charset="0"/>
              </a:rPr>
              <a:t>bfo:Continuant</a:t>
            </a:r>
            <a:r>
              <a:rPr lang="en-US" sz="1200" dirty="0">
                <a:latin typeface="Garamond" panose="02020404030301010803" pitchFamily="18" charset="0"/>
              </a:rPr>
              <a:t>)”</a:t>
            </a:r>
            <a:r>
              <a:rPr lang="en-US" sz="1200" baseline="30000" dirty="0">
                <a:latin typeface="Garamond" panose="02020404030301010803" pitchFamily="18" charset="0"/>
              </a:rPr>
              <a:t>1</a:t>
            </a:r>
            <a:r>
              <a:rPr lang="en-US" sz="1200" dirty="0">
                <a:latin typeface="Garamond" panose="02020404030301010803" pitchFamily="18" charset="0"/>
              </a:rPr>
              <a:t>.</a:t>
            </a:r>
          </a:p>
          <a:p>
            <a:endParaRPr lang="en-US" dirty="0"/>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21</a:t>
            </a:fld>
            <a:endParaRPr lang="en-US"/>
          </a:p>
        </p:txBody>
      </p:sp>
    </p:spTree>
    <p:extLst>
      <p:ext uri="{BB962C8B-B14F-4D97-AF65-F5344CB8AC3E}">
        <p14:creationId xmlns:p14="http://schemas.microsoft.com/office/powerpoint/2010/main" val="1446616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Prescribes: “For all types T1 and T2, if T1 prescribes T2, then there is some instance of T1, t1, that serves as a rule or guide to some instance of T2, t2 (if T2 is a type of </a:t>
            </a:r>
            <a:r>
              <a:rPr lang="en-US" sz="1200" dirty="0" err="1">
                <a:latin typeface="Garamond" panose="02020404030301010803" pitchFamily="18" charset="0"/>
              </a:rPr>
              <a:t>bfo:Occurrent</a:t>
            </a:r>
            <a:r>
              <a:rPr lang="en-US" sz="1200" dirty="0">
                <a:latin typeface="Garamond" panose="02020404030301010803" pitchFamily="18" charset="0"/>
              </a:rPr>
              <a:t>) or that serves as a model for some instance of T2, t2 (if T2 is a type of </a:t>
            </a:r>
            <a:r>
              <a:rPr lang="en-US" sz="1200" dirty="0" err="1">
                <a:latin typeface="Garamond" panose="02020404030301010803" pitchFamily="18" charset="0"/>
              </a:rPr>
              <a:t>bfo:Continuant</a:t>
            </a:r>
            <a:r>
              <a:rPr lang="en-US" sz="1200" dirty="0">
                <a:latin typeface="Garamond" panose="02020404030301010803" pitchFamily="18" charset="0"/>
              </a:rPr>
              <a:t>)”</a:t>
            </a:r>
            <a:r>
              <a:rPr lang="en-US" sz="1200" baseline="30000" dirty="0">
                <a:latin typeface="Garamond" panose="02020404030301010803" pitchFamily="18" charset="0"/>
              </a:rPr>
              <a:t>1</a:t>
            </a:r>
            <a:r>
              <a:rPr lang="en-US" sz="1200" dirty="0">
                <a:latin typeface="Garamond" panose="02020404030301010803" pitchFamily="18" charset="0"/>
              </a:rPr>
              <a:t>.</a:t>
            </a:r>
          </a:p>
          <a:p>
            <a:endParaRPr lang="en-US" dirty="0"/>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22</a:t>
            </a:fld>
            <a:endParaRPr lang="en-US"/>
          </a:p>
        </p:txBody>
      </p:sp>
    </p:spTree>
    <p:extLst>
      <p:ext uri="{BB962C8B-B14F-4D97-AF65-F5344CB8AC3E}">
        <p14:creationId xmlns:p14="http://schemas.microsoft.com/office/powerpoint/2010/main" val="3056541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23</a:t>
            </a:fld>
            <a:endParaRPr lang="en-US"/>
          </a:p>
        </p:txBody>
      </p:sp>
    </p:spTree>
    <p:extLst>
      <p:ext uri="{BB962C8B-B14F-4D97-AF65-F5344CB8AC3E}">
        <p14:creationId xmlns:p14="http://schemas.microsoft.com/office/powerpoint/2010/main" val="254981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an intermediate ‘stasis of GDC’ in the actual ontology that also comes from the CCO.</a:t>
            </a:r>
          </a:p>
        </p:txBody>
      </p:sp>
      <p:sp>
        <p:nvSpPr>
          <p:cNvPr id="4" name="Slide Number Placeholder 3"/>
          <p:cNvSpPr>
            <a:spLocks noGrp="1"/>
          </p:cNvSpPr>
          <p:nvPr>
            <p:ph type="sldNum" sz="quarter" idx="10"/>
          </p:nvPr>
        </p:nvSpPr>
        <p:spPr/>
        <p:txBody>
          <a:bodyPr/>
          <a:lstStyle/>
          <a:p>
            <a:fld id="{32346C3F-9FC0-4B48-AA0A-A359F0DB9318}" type="slidenum">
              <a:rPr lang="en-US" smtClean="0"/>
              <a:t>24</a:t>
            </a:fld>
            <a:endParaRPr lang="en-US"/>
          </a:p>
        </p:txBody>
      </p:sp>
    </p:spTree>
    <p:extLst>
      <p:ext uri="{BB962C8B-B14F-4D97-AF65-F5344CB8AC3E}">
        <p14:creationId xmlns:p14="http://schemas.microsoft.com/office/powerpoint/2010/main" val="212190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RUBRIC defines jurisdiction as a BFO site, identifiable through shared context of other entities, like a country or state border, or the grounds of an institution. The term ‘deontic power role’ reflects the sense of ‘power’ sometimes used to describe jurisdiction.</a:t>
            </a:r>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25</a:t>
            </a:fld>
            <a:endParaRPr lang="en-US"/>
          </a:p>
        </p:txBody>
      </p:sp>
    </p:spTree>
    <p:extLst>
      <p:ext uri="{BB962C8B-B14F-4D97-AF65-F5344CB8AC3E}">
        <p14:creationId xmlns:p14="http://schemas.microsoft.com/office/powerpoint/2010/main" val="2819610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26</a:t>
            </a:fld>
            <a:endParaRPr lang="en-US"/>
          </a:p>
        </p:txBody>
      </p:sp>
    </p:spTree>
    <p:extLst>
      <p:ext uri="{BB962C8B-B14F-4D97-AF65-F5344CB8AC3E}">
        <p14:creationId xmlns:p14="http://schemas.microsoft.com/office/powerpoint/2010/main" val="311598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28</a:t>
            </a:fld>
            <a:endParaRPr lang="en-US"/>
          </a:p>
        </p:txBody>
      </p:sp>
    </p:spTree>
    <p:extLst>
      <p:ext uri="{BB962C8B-B14F-4D97-AF65-F5344CB8AC3E}">
        <p14:creationId xmlns:p14="http://schemas.microsoft.com/office/powerpoint/2010/main" val="514059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6DF0D-A996-A84C-BFE3-DE68EABE1BA3}" type="slidenum">
              <a:rPr lang="en-US" smtClean="0"/>
              <a:t>34</a:t>
            </a:fld>
            <a:endParaRPr lang="en-US"/>
          </a:p>
        </p:txBody>
      </p:sp>
    </p:spTree>
    <p:extLst>
      <p:ext uri="{BB962C8B-B14F-4D97-AF65-F5344CB8AC3E}">
        <p14:creationId xmlns:p14="http://schemas.microsoft.com/office/powerpoint/2010/main" val="2349098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6DF0D-A996-A84C-BFE3-DE68EABE1BA3}" type="slidenum">
              <a:rPr lang="en-US" smtClean="0"/>
              <a:t>35</a:t>
            </a:fld>
            <a:endParaRPr lang="en-US"/>
          </a:p>
        </p:txBody>
      </p:sp>
    </p:spTree>
    <p:extLst>
      <p:ext uri="{BB962C8B-B14F-4D97-AF65-F5344CB8AC3E}">
        <p14:creationId xmlns:p14="http://schemas.microsoft.com/office/powerpoint/2010/main" val="3559750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6DF0D-A996-A84C-BFE3-DE68EABE1BA3}" type="slidenum">
              <a:rPr lang="en-US" smtClean="0"/>
              <a:t>36</a:t>
            </a:fld>
            <a:endParaRPr lang="en-US"/>
          </a:p>
        </p:txBody>
      </p:sp>
    </p:spTree>
    <p:extLst>
      <p:ext uri="{BB962C8B-B14F-4D97-AF65-F5344CB8AC3E}">
        <p14:creationId xmlns:p14="http://schemas.microsoft.com/office/powerpoint/2010/main" val="3784068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walk.</a:t>
            </a:r>
          </a:p>
        </p:txBody>
      </p:sp>
      <p:sp>
        <p:nvSpPr>
          <p:cNvPr id="4" name="Slide Number Placeholder 3"/>
          <p:cNvSpPr>
            <a:spLocks noGrp="1"/>
          </p:cNvSpPr>
          <p:nvPr>
            <p:ph type="sldNum" sz="quarter" idx="10"/>
          </p:nvPr>
        </p:nvSpPr>
        <p:spPr/>
        <p:txBody>
          <a:bodyPr/>
          <a:lstStyle/>
          <a:p>
            <a:fld id="{32346C3F-9FC0-4B48-AA0A-A359F0DB9318}" type="slidenum">
              <a:rPr lang="en-US" smtClean="0"/>
              <a:t>3</a:t>
            </a:fld>
            <a:endParaRPr lang="en-US"/>
          </a:p>
        </p:txBody>
      </p:sp>
    </p:spTree>
    <p:extLst>
      <p:ext uri="{BB962C8B-B14F-4D97-AF65-F5344CB8AC3E}">
        <p14:creationId xmlns:p14="http://schemas.microsoft.com/office/powerpoint/2010/main" val="2318399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and SOAP are both different</a:t>
            </a:r>
            <a:r>
              <a:rPr lang="en-US" baseline="0" dirty="0"/>
              <a:t> protocols for SPARQL. </a:t>
            </a:r>
            <a:endParaRPr lang="en-US" dirty="0"/>
          </a:p>
        </p:txBody>
      </p:sp>
      <p:sp>
        <p:nvSpPr>
          <p:cNvPr id="4" name="Slide Number Placeholder 3"/>
          <p:cNvSpPr>
            <a:spLocks noGrp="1"/>
          </p:cNvSpPr>
          <p:nvPr>
            <p:ph type="sldNum" sz="quarter" idx="10"/>
          </p:nvPr>
        </p:nvSpPr>
        <p:spPr/>
        <p:txBody>
          <a:bodyPr/>
          <a:lstStyle/>
          <a:p>
            <a:fld id="{BB36DF0D-A996-A84C-BFE3-DE68EABE1BA3}" type="slidenum">
              <a:rPr lang="en-US" smtClean="0"/>
              <a:t>37</a:t>
            </a:fld>
            <a:endParaRPr lang="en-US"/>
          </a:p>
        </p:txBody>
      </p:sp>
    </p:spTree>
    <p:extLst>
      <p:ext uri="{BB962C8B-B14F-4D97-AF65-F5344CB8AC3E}">
        <p14:creationId xmlns:p14="http://schemas.microsoft.com/office/powerpoint/2010/main" val="4249617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and SOAP are both different</a:t>
            </a:r>
            <a:r>
              <a:rPr lang="en-US" baseline="0" dirty="0"/>
              <a:t> protocols for SPARQL. </a:t>
            </a:r>
            <a:endParaRPr lang="en-US" dirty="0"/>
          </a:p>
        </p:txBody>
      </p:sp>
      <p:sp>
        <p:nvSpPr>
          <p:cNvPr id="4" name="Slide Number Placeholder 3"/>
          <p:cNvSpPr>
            <a:spLocks noGrp="1"/>
          </p:cNvSpPr>
          <p:nvPr>
            <p:ph type="sldNum" sz="quarter" idx="10"/>
          </p:nvPr>
        </p:nvSpPr>
        <p:spPr/>
        <p:txBody>
          <a:bodyPr/>
          <a:lstStyle/>
          <a:p>
            <a:fld id="{BB36DF0D-A996-A84C-BFE3-DE68EABE1BA3}" type="slidenum">
              <a:rPr lang="en-US" smtClean="0"/>
              <a:t>38</a:t>
            </a:fld>
            <a:endParaRPr lang="en-US"/>
          </a:p>
        </p:txBody>
      </p:sp>
    </p:spTree>
    <p:extLst>
      <p:ext uri="{BB962C8B-B14F-4D97-AF65-F5344CB8AC3E}">
        <p14:creationId xmlns:p14="http://schemas.microsoft.com/office/powerpoint/2010/main" val="1265116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and SOAP are both different</a:t>
            </a:r>
            <a:r>
              <a:rPr lang="en-US" baseline="0" dirty="0"/>
              <a:t> protocols for SPARQL. </a:t>
            </a:r>
            <a:endParaRPr lang="en-US" dirty="0"/>
          </a:p>
        </p:txBody>
      </p:sp>
      <p:sp>
        <p:nvSpPr>
          <p:cNvPr id="4" name="Slide Number Placeholder 3"/>
          <p:cNvSpPr>
            <a:spLocks noGrp="1"/>
          </p:cNvSpPr>
          <p:nvPr>
            <p:ph type="sldNum" sz="quarter" idx="10"/>
          </p:nvPr>
        </p:nvSpPr>
        <p:spPr/>
        <p:txBody>
          <a:bodyPr/>
          <a:lstStyle/>
          <a:p>
            <a:fld id="{BB36DF0D-A996-A84C-BFE3-DE68EABE1BA3}" type="slidenum">
              <a:rPr lang="en-US" smtClean="0"/>
              <a:t>39</a:t>
            </a:fld>
            <a:endParaRPr lang="en-US"/>
          </a:p>
        </p:txBody>
      </p:sp>
    </p:spTree>
    <p:extLst>
      <p:ext uri="{BB962C8B-B14F-4D97-AF65-F5344CB8AC3E}">
        <p14:creationId xmlns:p14="http://schemas.microsoft.com/office/powerpoint/2010/main" val="1767879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40</a:t>
            </a:fld>
            <a:endParaRPr lang="en-US"/>
          </a:p>
        </p:txBody>
      </p:sp>
    </p:spTree>
    <p:extLst>
      <p:ext uri="{BB962C8B-B14F-4D97-AF65-F5344CB8AC3E}">
        <p14:creationId xmlns:p14="http://schemas.microsoft.com/office/powerpoint/2010/main" val="600550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ECCF53-555B-F345-BA7D-76D7CEF962A9}" type="slidenum">
              <a:rPr lang="en-US" smtClean="0"/>
              <a:t>41</a:t>
            </a:fld>
            <a:endParaRPr lang="en-US"/>
          </a:p>
        </p:txBody>
      </p:sp>
    </p:spTree>
    <p:extLst>
      <p:ext uri="{BB962C8B-B14F-4D97-AF65-F5344CB8AC3E}">
        <p14:creationId xmlns:p14="http://schemas.microsoft.com/office/powerpoint/2010/main" val="2699245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ECCF53-555B-F345-BA7D-76D7CEF962A9}" type="slidenum">
              <a:rPr lang="en-US" smtClean="0"/>
              <a:t>42</a:t>
            </a:fld>
            <a:endParaRPr lang="en-US"/>
          </a:p>
        </p:txBody>
      </p:sp>
    </p:spTree>
    <p:extLst>
      <p:ext uri="{BB962C8B-B14F-4D97-AF65-F5344CB8AC3E}">
        <p14:creationId xmlns:p14="http://schemas.microsoft.com/office/powerpoint/2010/main" val="2200454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ECCF53-555B-F345-BA7D-76D7CEF962A9}" type="slidenum">
              <a:rPr lang="en-US" smtClean="0"/>
              <a:t>43</a:t>
            </a:fld>
            <a:endParaRPr lang="en-US"/>
          </a:p>
        </p:txBody>
      </p:sp>
    </p:spTree>
    <p:extLst>
      <p:ext uri="{BB962C8B-B14F-4D97-AF65-F5344CB8AC3E}">
        <p14:creationId xmlns:p14="http://schemas.microsoft.com/office/powerpoint/2010/main" val="2226670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ECCF53-555B-F345-BA7D-76D7CEF962A9}" type="slidenum">
              <a:rPr lang="en-US" smtClean="0"/>
              <a:t>44</a:t>
            </a:fld>
            <a:endParaRPr lang="en-US"/>
          </a:p>
        </p:txBody>
      </p:sp>
    </p:spTree>
    <p:extLst>
      <p:ext uri="{BB962C8B-B14F-4D97-AF65-F5344CB8AC3E}">
        <p14:creationId xmlns:p14="http://schemas.microsoft.com/office/powerpoint/2010/main" val="4228943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walk.</a:t>
            </a:r>
          </a:p>
        </p:txBody>
      </p:sp>
      <p:sp>
        <p:nvSpPr>
          <p:cNvPr id="4" name="Slide Number Placeholder 3"/>
          <p:cNvSpPr>
            <a:spLocks noGrp="1"/>
          </p:cNvSpPr>
          <p:nvPr>
            <p:ph type="sldNum" sz="quarter" idx="10"/>
          </p:nvPr>
        </p:nvSpPr>
        <p:spPr/>
        <p:txBody>
          <a:bodyPr/>
          <a:lstStyle/>
          <a:p>
            <a:fld id="{32346C3F-9FC0-4B48-AA0A-A359F0DB9318}" type="slidenum">
              <a:rPr lang="en-US" smtClean="0"/>
              <a:t>4</a:t>
            </a:fld>
            <a:endParaRPr lang="en-US"/>
          </a:p>
        </p:txBody>
      </p:sp>
    </p:spTree>
    <p:extLst>
      <p:ext uri="{BB962C8B-B14F-4D97-AF65-F5344CB8AC3E}">
        <p14:creationId xmlns:p14="http://schemas.microsoft.com/office/powerpoint/2010/main" val="630336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5</a:t>
            </a:fld>
            <a:endParaRPr lang="en-US"/>
          </a:p>
        </p:txBody>
      </p:sp>
    </p:spTree>
    <p:extLst>
      <p:ext uri="{BB962C8B-B14F-4D97-AF65-F5344CB8AC3E}">
        <p14:creationId xmlns:p14="http://schemas.microsoft.com/office/powerpoint/2010/main" val="1383423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CRO underwent a series of evaluations by both automated methods and domain experts.</a:t>
            </a:r>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6</a:t>
            </a:fld>
            <a:endParaRPr lang="en-US"/>
          </a:p>
        </p:txBody>
      </p:sp>
    </p:spTree>
    <p:extLst>
      <p:ext uri="{BB962C8B-B14F-4D97-AF65-F5344CB8AC3E}">
        <p14:creationId xmlns:p14="http://schemas.microsoft.com/office/powerpoint/2010/main" val="370153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7</a:t>
            </a:fld>
            <a:endParaRPr lang="en-US"/>
          </a:p>
        </p:txBody>
      </p:sp>
    </p:spTree>
    <p:extLst>
      <p:ext uri="{BB962C8B-B14F-4D97-AF65-F5344CB8AC3E}">
        <p14:creationId xmlns:p14="http://schemas.microsoft.com/office/powerpoint/2010/main" val="409872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Garamond" panose="02020404030301010803" pitchFamily="18" charset="0"/>
              </a:rPr>
              <a:t>Workshop </a:t>
            </a:r>
            <a:r>
              <a:rPr lang="en-US" dirty="0" err="1">
                <a:latin typeface="Garamond" panose="02020404030301010803" pitchFamily="18" charset="0"/>
              </a:rPr>
              <a:t>oppurtunities</a:t>
            </a:r>
            <a:endParaRPr lang="en-US" dirty="0">
              <a:latin typeface="Garamond" panose="02020404030301010803" pitchFamily="18" charset="0"/>
            </a:endParaRPr>
          </a:p>
          <a:p>
            <a:pPr marL="228600" indent="-228600">
              <a:buFont typeface="+mj-lt"/>
              <a:buAutoNum type="arabicPeriod"/>
            </a:pPr>
            <a:r>
              <a:rPr lang="en-US" dirty="0">
                <a:latin typeface="Garamond" panose="02020404030301010803" pitchFamily="18" charset="0"/>
              </a:rPr>
              <a:t>ICO and RUBRIC efforts are currently under development</a:t>
            </a:r>
          </a:p>
          <a:p>
            <a:pPr marL="228600" indent="-228600">
              <a:buFont typeface="+mj-lt"/>
              <a:buAutoNum type="arabicPeriod"/>
            </a:pPr>
            <a:r>
              <a:rPr lang="en-US" dirty="0">
                <a:latin typeface="Garamond" panose="02020404030301010803" pitchFamily="18" charset="0"/>
              </a:rPr>
              <a:t>Please give us feedback. Push our representations up against new use-cases</a:t>
            </a:r>
          </a:p>
          <a:p>
            <a:pPr marL="228600" indent="-228600">
              <a:buFont typeface="+mj-lt"/>
              <a:buAutoNum type="arabicPeriod"/>
            </a:pPr>
            <a:r>
              <a:rPr lang="en-US" dirty="0">
                <a:latin typeface="Garamond" panose="02020404030301010803" pitchFamily="18" charset="0"/>
              </a:rPr>
              <a:t>Help us to find entities related to informed consent processes that are </a:t>
            </a:r>
            <a:r>
              <a:rPr lang="en-US" i="1" dirty="0">
                <a:latin typeface="Garamond" panose="02020404030301010803" pitchFamily="18" charset="0"/>
              </a:rPr>
              <a:t>not</a:t>
            </a:r>
            <a:r>
              <a:rPr lang="en-US" dirty="0">
                <a:latin typeface="Garamond" panose="02020404030301010803" pitchFamily="18" charset="0"/>
              </a:rPr>
              <a:t> yet represented</a:t>
            </a:r>
          </a:p>
          <a:p>
            <a:pPr marL="228600" indent="-228600">
              <a:buFont typeface="+mj-lt"/>
              <a:buAutoNum type="arabicPeriod"/>
            </a:pPr>
            <a:r>
              <a:rPr lang="en-US" dirty="0">
                <a:latin typeface="Garamond" panose="02020404030301010803" pitchFamily="18" charset="0"/>
              </a:rPr>
              <a:t>Let’s find ways to collaborate and strengthen representations across ontologies</a:t>
            </a:r>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8</a:t>
            </a:fld>
            <a:endParaRPr lang="en-US"/>
          </a:p>
        </p:txBody>
      </p:sp>
    </p:spTree>
    <p:extLst>
      <p:ext uri="{BB962C8B-B14F-4D97-AF65-F5344CB8AC3E}">
        <p14:creationId xmlns:p14="http://schemas.microsoft.com/office/powerpoint/2010/main" val="1473114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a:t>
            </a:r>
          </a:p>
          <a:p>
            <a:endParaRPr lang="en-US" dirty="0"/>
          </a:p>
          <a:p>
            <a:r>
              <a:rPr lang="en-US" sz="3200" dirty="0">
                <a:latin typeface="Garamond" panose="02020404030301010803" pitchFamily="18" charset="0"/>
              </a:rPr>
              <a:t>Represent informed consent across multiple regulatory contexts</a:t>
            </a:r>
          </a:p>
          <a:p>
            <a:r>
              <a:rPr lang="en-US" sz="3200" dirty="0">
                <a:latin typeface="Garamond" panose="02020404030301010803" pitchFamily="18" charset="0"/>
              </a:rPr>
              <a:t>Simplify existing representations:</a:t>
            </a:r>
          </a:p>
          <a:p>
            <a:pPr lvl="1"/>
            <a:r>
              <a:rPr lang="en-US" sz="3200" dirty="0">
                <a:latin typeface="Garamond" panose="02020404030301010803" pitchFamily="18" charset="0"/>
              </a:rPr>
              <a:t>Support greater interoperability</a:t>
            </a:r>
          </a:p>
          <a:p>
            <a:pPr lvl="1"/>
            <a:r>
              <a:rPr lang="en-US" sz="3200" dirty="0">
                <a:latin typeface="Garamond" panose="02020404030301010803" pitchFamily="18" charset="0"/>
              </a:rPr>
              <a:t>Support multiple contexts of use at the application level</a:t>
            </a:r>
          </a:p>
          <a:p>
            <a:r>
              <a:rPr lang="en-US" sz="3200" dirty="0">
                <a:latin typeface="Garamond" panose="02020404030301010803" pitchFamily="18" charset="0"/>
              </a:rPr>
              <a:t>Further develop processes and subprocess of informed consent</a:t>
            </a:r>
          </a:p>
          <a:p>
            <a:r>
              <a:rPr lang="en-US" sz="3200" dirty="0">
                <a:latin typeface="Garamond" panose="02020404030301010803" pitchFamily="18" charset="0"/>
              </a:rPr>
              <a:t>Represent social phenomenon related to informed consent</a:t>
            </a:r>
          </a:p>
          <a:p>
            <a:r>
              <a:rPr lang="en-US" sz="3200" dirty="0">
                <a:latin typeface="Garamond" panose="02020404030301010803" pitchFamily="18" charset="0"/>
              </a:rPr>
              <a:t>Align representations among DUO, RUBRIC and ICO</a:t>
            </a:r>
            <a:endParaRPr lang="en-US" sz="3200" dirty="0"/>
          </a:p>
          <a:p>
            <a:endParaRPr lang="en-US" dirty="0"/>
          </a:p>
        </p:txBody>
      </p:sp>
      <p:sp>
        <p:nvSpPr>
          <p:cNvPr id="4" name="Slide Number Placeholder 3"/>
          <p:cNvSpPr>
            <a:spLocks noGrp="1"/>
          </p:cNvSpPr>
          <p:nvPr>
            <p:ph type="sldNum" sz="quarter" idx="10"/>
          </p:nvPr>
        </p:nvSpPr>
        <p:spPr/>
        <p:txBody>
          <a:bodyPr/>
          <a:lstStyle/>
          <a:p>
            <a:fld id="{32346C3F-9FC0-4B48-AA0A-A359F0DB9318}" type="slidenum">
              <a:rPr lang="en-US" smtClean="0"/>
              <a:t>9</a:t>
            </a:fld>
            <a:endParaRPr lang="en-US"/>
          </a:p>
        </p:txBody>
      </p:sp>
    </p:spTree>
    <p:extLst>
      <p:ext uri="{BB962C8B-B14F-4D97-AF65-F5344CB8AC3E}">
        <p14:creationId xmlns:p14="http://schemas.microsoft.com/office/powerpoint/2010/main" val="1662737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2DD6D-339E-5643-8592-D1035A5707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7094D0-67EB-144A-8339-D285B3C793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D0B783-440E-8249-9FC4-662B5AFA2595}"/>
              </a:ext>
            </a:extLst>
          </p:cNvPr>
          <p:cNvSpPr>
            <a:spLocks noGrp="1"/>
          </p:cNvSpPr>
          <p:nvPr>
            <p:ph type="dt" sz="half" idx="10"/>
          </p:nvPr>
        </p:nvSpPr>
        <p:spPr/>
        <p:txBody>
          <a:bodyPr/>
          <a:lstStyle/>
          <a:p>
            <a:fld id="{EA53F92A-5029-4446-9184-106617A11E91}" type="datetime1">
              <a:rPr lang="en-US" smtClean="0"/>
              <a:t>8/4/18</a:t>
            </a:fld>
            <a:endParaRPr lang="en-US"/>
          </a:p>
        </p:txBody>
      </p:sp>
      <p:sp>
        <p:nvSpPr>
          <p:cNvPr id="5" name="Footer Placeholder 4">
            <a:extLst>
              <a:ext uri="{FF2B5EF4-FFF2-40B4-BE49-F238E27FC236}">
                <a16:creationId xmlns:a16="http://schemas.microsoft.com/office/drawing/2014/main" id="{DD5A85AB-95AE-DA47-8434-DD35DDC0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F4294A-6460-8346-AB41-B36D96374246}"/>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2080686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D4FF-6834-6D42-9E89-34D08E3E4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DC933C-3F0F-2C4B-8F32-62568C2985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2EE93-8EF5-9F46-BAE0-DA9B3E4C154D}"/>
              </a:ext>
            </a:extLst>
          </p:cNvPr>
          <p:cNvSpPr>
            <a:spLocks noGrp="1"/>
          </p:cNvSpPr>
          <p:nvPr>
            <p:ph type="dt" sz="half" idx="10"/>
          </p:nvPr>
        </p:nvSpPr>
        <p:spPr/>
        <p:txBody>
          <a:bodyPr/>
          <a:lstStyle/>
          <a:p>
            <a:fld id="{2E94E686-1710-8D4C-9C5A-921ECE76ACDA}" type="datetime1">
              <a:rPr lang="en-US" smtClean="0"/>
              <a:t>8/4/18</a:t>
            </a:fld>
            <a:endParaRPr lang="en-US"/>
          </a:p>
        </p:txBody>
      </p:sp>
      <p:sp>
        <p:nvSpPr>
          <p:cNvPr id="5" name="Footer Placeholder 4">
            <a:extLst>
              <a:ext uri="{FF2B5EF4-FFF2-40B4-BE49-F238E27FC236}">
                <a16:creationId xmlns:a16="http://schemas.microsoft.com/office/drawing/2014/main" id="{7DE91F41-138F-B041-96B5-92B3AFA4B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48AAD-29DE-8C4F-B700-E8457465FFC9}"/>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3981213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C1EDE-B91D-B841-981B-28D7F757C2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D62234-F222-DB40-B131-2C2C4E38D37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AFC13B-428C-9E41-A7E8-0B8AFE386245}"/>
              </a:ext>
            </a:extLst>
          </p:cNvPr>
          <p:cNvSpPr>
            <a:spLocks noGrp="1"/>
          </p:cNvSpPr>
          <p:nvPr>
            <p:ph type="dt" sz="half" idx="10"/>
          </p:nvPr>
        </p:nvSpPr>
        <p:spPr/>
        <p:txBody>
          <a:bodyPr/>
          <a:lstStyle/>
          <a:p>
            <a:fld id="{A19A1CE2-7FAD-6D44-96D8-C1CF507D38E9}" type="datetime1">
              <a:rPr lang="en-US" smtClean="0"/>
              <a:t>8/4/18</a:t>
            </a:fld>
            <a:endParaRPr lang="en-US"/>
          </a:p>
        </p:txBody>
      </p:sp>
      <p:sp>
        <p:nvSpPr>
          <p:cNvPr id="5" name="Footer Placeholder 4">
            <a:extLst>
              <a:ext uri="{FF2B5EF4-FFF2-40B4-BE49-F238E27FC236}">
                <a16:creationId xmlns:a16="http://schemas.microsoft.com/office/drawing/2014/main" id="{FC637FD2-AEFC-E340-91CF-5CE64CA77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BBD85-9B91-994B-AB89-94A72F538AA7}"/>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2387842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8F4E-AD70-9845-BFBB-F7CB55A28B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9E8064-F32F-F045-AE3C-D80F0A611D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FC11D-6B85-C946-9EA0-8C2D9AF187FC}"/>
              </a:ext>
            </a:extLst>
          </p:cNvPr>
          <p:cNvSpPr>
            <a:spLocks noGrp="1"/>
          </p:cNvSpPr>
          <p:nvPr>
            <p:ph type="dt" sz="half" idx="10"/>
          </p:nvPr>
        </p:nvSpPr>
        <p:spPr/>
        <p:txBody>
          <a:bodyPr/>
          <a:lstStyle/>
          <a:p>
            <a:fld id="{3E95A2FD-32FE-5E41-8412-33DCD2FF10B4}" type="datetime1">
              <a:rPr lang="en-US" smtClean="0"/>
              <a:t>8/4/18</a:t>
            </a:fld>
            <a:endParaRPr lang="en-US"/>
          </a:p>
        </p:txBody>
      </p:sp>
      <p:sp>
        <p:nvSpPr>
          <p:cNvPr id="5" name="Footer Placeholder 4">
            <a:extLst>
              <a:ext uri="{FF2B5EF4-FFF2-40B4-BE49-F238E27FC236}">
                <a16:creationId xmlns:a16="http://schemas.microsoft.com/office/drawing/2014/main" id="{27CBBF60-1E53-BF47-AE1F-FA0937906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DAC55-8B08-9543-A622-7C00622612B5}"/>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1450214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8A94-383E-A944-809F-2D929ECF24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FE32FE-D683-854C-94C7-FAB4D8027A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D8F513-0496-7E43-BAD3-03BE8485252C}"/>
              </a:ext>
            </a:extLst>
          </p:cNvPr>
          <p:cNvSpPr>
            <a:spLocks noGrp="1"/>
          </p:cNvSpPr>
          <p:nvPr>
            <p:ph type="dt" sz="half" idx="10"/>
          </p:nvPr>
        </p:nvSpPr>
        <p:spPr/>
        <p:txBody>
          <a:bodyPr/>
          <a:lstStyle/>
          <a:p>
            <a:fld id="{8AB8AA9E-69B0-D946-9F21-C6C5DF04D31C}" type="datetime1">
              <a:rPr lang="en-US" smtClean="0"/>
              <a:t>8/4/18</a:t>
            </a:fld>
            <a:endParaRPr lang="en-US"/>
          </a:p>
        </p:txBody>
      </p:sp>
      <p:sp>
        <p:nvSpPr>
          <p:cNvPr id="5" name="Footer Placeholder 4">
            <a:extLst>
              <a:ext uri="{FF2B5EF4-FFF2-40B4-BE49-F238E27FC236}">
                <a16:creationId xmlns:a16="http://schemas.microsoft.com/office/drawing/2014/main" id="{EEF7D0F2-605A-024A-AB6F-D36AFC6AA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DC97B-ACD1-D444-AC2C-D1F9C861CD9C}"/>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146449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9E94-ACAC-B34A-8FD7-F8A89F7832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D38AF4-B724-1D47-8C21-93FF130F1B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CA613A-6865-B845-BE65-4E7318953D6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89D90C-CA37-AA46-9C7F-559F5D0392C1}"/>
              </a:ext>
            </a:extLst>
          </p:cNvPr>
          <p:cNvSpPr>
            <a:spLocks noGrp="1"/>
          </p:cNvSpPr>
          <p:nvPr>
            <p:ph type="dt" sz="half" idx="10"/>
          </p:nvPr>
        </p:nvSpPr>
        <p:spPr/>
        <p:txBody>
          <a:bodyPr/>
          <a:lstStyle/>
          <a:p>
            <a:fld id="{9BC60952-FF93-844F-8E65-A3AB11CA80EF}" type="datetime1">
              <a:rPr lang="en-US" smtClean="0"/>
              <a:t>8/4/18</a:t>
            </a:fld>
            <a:endParaRPr lang="en-US"/>
          </a:p>
        </p:txBody>
      </p:sp>
      <p:sp>
        <p:nvSpPr>
          <p:cNvPr id="6" name="Footer Placeholder 5">
            <a:extLst>
              <a:ext uri="{FF2B5EF4-FFF2-40B4-BE49-F238E27FC236}">
                <a16:creationId xmlns:a16="http://schemas.microsoft.com/office/drawing/2014/main" id="{331868CB-73FE-4548-9236-C093D8908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D52A1-0A63-4D4C-B95C-4F1D10BE1DC9}"/>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382964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27ED-F519-B94F-B17D-3CFD1FE278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0B479C-30AE-8E40-B584-EE9E7EF4E5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0512BA-8566-CB4F-8E28-1C36DBFDB52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BA3BD9-727C-5948-A28F-8048419848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34EED9-49B4-6945-927E-18EFB2ED0B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20F809-3449-5F40-9A81-FF41C1A539D1}"/>
              </a:ext>
            </a:extLst>
          </p:cNvPr>
          <p:cNvSpPr>
            <a:spLocks noGrp="1"/>
          </p:cNvSpPr>
          <p:nvPr>
            <p:ph type="dt" sz="half" idx="10"/>
          </p:nvPr>
        </p:nvSpPr>
        <p:spPr/>
        <p:txBody>
          <a:bodyPr/>
          <a:lstStyle/>
          <a:p>
            <a:fld id="{26BFB97B-9F68-A14A-9F09-502B73E2FB1B}" type="datetime1">
              <a:rPr lang="en-US" smtClean="0"/>
              <a:t>8/4/18</a:t>
            </a:fld>
            <a:endParaRPr lang="en-US"/>
          </a:p>
        </p:txBody>
      </p:sp>
      <p:sp>
        <p:nvSpPr>
          <p:cNvPr id="8" name="Footer Placeholder 7">
            <a:extLst>
              <a:ext uri="{FF2B5EF4-FFF2-40B4-BE49-F238E27FC236}">
                <a16:creationId xmlns:a16="http://schemas.microsoft.com/office/drawing/2014/main" id="{2E25B530-AB3B-914C-930E-E7EDD7368B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8B467B-9579-3A4B-928E-9691134F8F33}"/>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26970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BCD5-421D-2848-84A9-4B312DC0F8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97E9C4-BE1E-324B-8ADF-5AA31A00544B}"/>
              </a:ext>
            </a:extLst>
          </p:cNvPr>
          <p:cNvSpPr>
            <a:spLocks noGrp="1"/>
          </p:cNvSpPr>
          <p:nvPr>
            <p:ph type="dt" sz="half" idx="10"/>
          </p:nvPr>
        </p:nvSpPr>
        <p:spPr/>
        <p:txBody>
          <a:bodyPr/>
          <a:lstStyle/>
          <a:p>
            <a:fld id="{88425A0B-3F83-2443-9701-2BDB3154033F}" type="datetime1">
              <a:rPr lang="en-US" smtClean="0"/>
              <a:t>8/4/18</a:t>
            </a:fld>
            <a:endParaRPr lang="en-US"/>
          </a:p>
        </p:txBody>
      </p:sp>
      <p:sp>
        <p:nvSpPr>
          <p:cNvPr id="4" name="Footer Placeholder 3">
            <a:extLst>
              <a:ext uri="{FF2B5EF4-FFF2-40B4-BE49-F238E27FC236}">
                <a16:creationId xmlns:a16="http://schemas.microsoft.com/office/drawing/2014/main" id="{35D05D7E-A495-6141-B7E2-ADF6A2172C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87A2CE-39C3-E647-B774-009CAA970F1C}"/>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3095853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0D0A67-1936-D244-B6DF-6C2A7EE059E9}"/>
              </a:ext>
            </a:extLst>
          </p:cNvPr>
          <p:cNvSpPr>
            <a:spLocks noGrp="1"/>
          </p:cNvSpPr>
          <p:nvPr>
            <p:ph type="dt" sz="half" idx="10"/>
          </p:nvPr>
        </p:nvSpPr>
        <p:spPr/>
        <p:txBody>
          <a:bodyPr/>
          <a:lstStyle/>
          <a:p>
            <a:fld id="{6B994AFB-6959-774E-9AA4-B52ABCC20DC5}" type="datetime1">
              <a:rPr lang="en-US" smtClean="0"/>
              <a:t>8/4/18</a:t>
            </a:fld>
            <a:endParaRPr lang="en-US"/>
          </a:p>
        </p:txBody>
      </p:sp>
      <p:sp>
        <p:nvSpPr>
          <p:cNvPr id="3" name="Footer Placeholder 2">
            <a:extLst>
              <a:ext uri="{FF2B5EF4-FFF2-40B4-BE49-F238E27FC236}">
                <a16:creationId xmlns:a16="http://schemas.microsoft.com/office/drawing/2014/main" id="{6F790E3E-683D-0F43-BF0C-9B82AA5235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3811C7-5837-764D-BF82-EE25949191F4}"/>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318534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E8765-5E4D-0A4E-AB31-A52C542F8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0B0D90-CA8D-3D4F-B5EC-E7950E7EDD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F9B23F-49D1-3841-B791-BBD4E61D2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9FCEBB-7D32-134E-AA63-AB378B54F7E6}"/>
              </a:ext>
            </a:extLst>
          </p:cNvPr>
          <p:cNvSpPr>
            <a:spLocks noGrp="1"/>
          </p:cNvSpPr>
          <p:nvPr>
            <p:ph type="dt" sz="half" idx="10"/>
          </p:nvPr>
        </p:nvSpPr>
        <p:spPr/>
        <p:txBody>
          <a:bodyPr/>
          <a:lstStyle/>
          <a:p>
            <a:fld id="{1AED16A9-8C7B-064F-89C7-55DBA1EE79A3}" type="datetime1">
              <a:rPr lang="en-US" smtClean="0"/>
              <a:t>8/4/18</a:t>
            </a:fld>
            <a:endParaRPr lang="en-US"/>
          </a:p>
        </p:txBody>
      </p:sp>
      <p:sp>
        <p:nvSpPr>
          <p:cNvPr id="6" name="Footer Placeholder 5">
            <a:extLst>
              <a:ext uri="{FF2B5EF4-FFF2-40B4-BE49-F238E27FC236}">
                <a16:creationId xmlns:a16="http://schemas.microsoft.com/office/drawing/2014/main" id="{090EEB14-42A8-7C41-8A64-7398B3F00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4E9B5E-6833-E040-8ABC-725E3D3A3737}"/>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2959908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22B5B-8DD9-FE4E-A78B-607756FB9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7999E5-EEB2-7C40-BBE8-3BA9A31799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0E4DF6-F0E6-A245-907A-ED73A7654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40227F-08B1-AC49-8ABD-E1708901D6FF}"/>
              </a:ext>
            </a:extLst>
          </p:cNvPr>
          <p:cNvSpPr>
            <a:spLocks noGrp="1"/>
          </p:cNvSpPr>
          <p:nvPr>
            <p:ph type="dt" sz="half" idx="10"/>
          </p:nvPr>
        </p:nvSpPr>
        <p:spPr/>
        <p:txBody>
          <a:bodyPr/>
          <a:lstStyle/>
          <a:p>
            <a:fld id="{315F167E-F038-644F-98A9-EC96B8E566E1}" type="datetime1">
              <a:rPr lang="en-US" smtClean="0"/>
              <a:t>8/4/18</a:t>
            </a:fld>
            <a:endParaRPr lang="en-US"/>
          </a:p>
        </p:txBody>
      </p:sp>
      <p:sp>
        <p:nvSpPr>
          <p:cNvPr id="6" name="Footer Placeholder 5">
            <a:extLst>
              <a:ext uri="{FF2B5EF4-FFF2-40B4-BE49-F238E27FC236}">
                <a16:creationId xmlns:a16="http://schemas.microsoft.com/office/drawing/2014/main" id="{58113BE7-2249-8849-B63C-242E5827EF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87078-E9B0-D843-8CD2-B99DC8EC9227}"/>
              </a:ext>
            </a:extLst>
          </p:cNvPr>
          <p:cNvSpPr>
            <a:spLocks noGrp="1"/>
          </p:cNvSpPr>
          <p:nvPr>
            <p:ph type="sldNum" sz="quarter" idx="12"/>
          </p:nvPr>
        </p:nvSpPr>
        <p:spPr/>
        <p:txBody>
          <a:bodyPr/>
          <a:lstStyle/>
          <a:p>
            <a:fld id="{5DF16759-EFA5-A34C-8259-B744E9EC865C}" type="slidenum">
              <a:rPr lang="en-US" smtClean="0"/>
              <a:t>‹#›</a:t>
            </a:fld>
            <a:endParaRPr lang="en-US"/>
          </a:p>
        </p:txBody>
      </p:sp>
    </p:spTree>
    <p:extLst>
      <p:ext uri="{BB962C8B-B14F-4D97-AF65-F5344CB8AC3E}">
        <p14:creationId xmlns:p14="http://schemas.microsoft.com/office/powerpoint/2010/main" val="374144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61EB7A-0825-7E4A-B270-B1CA1C9C8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186C92-72E5-FA44-8E80-E9071C8853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AC035-0A77-9040-A75B-14948547A2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3D08E-0D68-464E-9BC9-D3E61EDD64F8}" type="datetime1">
              <a:rPr lang="en-US" smtClean="0"/>
              <a:t>8/4/18</a:t>
            </a:fld>
            <a:endParaRPr lang="en-US"/>
          </a:p>
        </p:txBody>
      </p:sp>
      <p:sp>
        <p:nvSpPr>
          <p:cNvPr id="5" name="Footer Placeholder 4">
            <a:extLst>
              <a:ext uri="{FF2B5EF4-FFF2-40B4-BE49-F238E27FC236}">
                <a16:creationId xmlns:a16="http://schemas.microsoft.com/office/drawing/2014/main" id="{12F535A4-0298-B44B-B8A0-F1B2211DAA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B43300-BB46-A34A-A736-A5EDF9B48A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16759-EFA5-A34C-8259-B744E9EC865C}" type="slidenum">
              <a:rPr lang="en-US" smtClean="0"/>
              <a:t>‹#›</a:t>
            </a:fld>
            <a:endParaRPr lang="en-US"/>
          </a:p>
        </p:txBody>
      </p:sp>
    </p:spTree>
    <p:extLst>
      <p:ext uri="{BB962C8B-B14F-4D97-AF65-F5344CB8AC3E}">
        <p14:creationId xmlns:p14="http://schemas.microsoft.com/office/powerpoint/2010/main" val="3181442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80460-BA7C-0640-8606-48067D1C68FA}"/>
              </a:ext>
            </a:extLst>
          </p:cNvPr>
          <p:cNvSpPr>
            <a:spLocks noGrp="1"/>
          </p:cNvSpPr>
          <p:nvPr>
            <p:ph type="title"/>
          </p:nvPr>
        </p:nvSpPr>
        <p:spPr>
          <a:xfrm>
            <a:off x="2674620" y="303086"/>
            <a:ext cx="6842760" cy="2213951"/>
          </a:xfrm>
        </p:spPr>
        <p:txBody>
          <a:bodyPr>
            <a:normAutofit/>
          </a:bodyPr>
          <a:lstStyle/>
          <a:p>
            <a:pPr algn="ctr"/>
            <a:r>
              <a:rPr lang="en-US" b="1" dirty="0">
                <a:latin typeface="Garamond" panose="02020404030301010803" pitchFamily="18" charset="0"/>
              </a:rPr>
              <a:t>Introduction to ICO and CRO</a:t>
            </a:r>
          </a:p>
        </p:txBody>
      </p:sp>
      <p:sp>
        <p:nvSpPr>
          <p:cNvPr id="3" name="Content Placeholder 2">
            <a:extLst>
              <a:ext uri="{FF2B5EF4-FFF2-40B4-BE49-F238E27FC236}">
                <a16:creationId xmlns:a16="http://schemas.microsoft.com/office/drawing/2014/main" id="{6026169C-42C5-234D-9158-BA0232A29E5D}"/>
              </a:ext>
            </a:extLst>
          </p:cNvPr>
          <p:cNvSpPr>
            <a:spLocks noGrp="1"/>
          </p:cNvSpPr>
          <p:nvPr>
            <p:ph idx="1"/>
          </p:nvPr>
        </p:nvSpPr>
        <p:spPr>
          <a:xfrm>
            <a:off x="838200" y="3200030"/>
            <a:ext cx="10515600" cy="3521445"/>
          </a:xfrm>
        </p:spPr>
        <p:txBody>
          <a:bodyPr>
            <a:normAutofit fontScale="77500" lnSpcReduction="20000"/>
          </a:bodyPr>
          <a:lstStyle/>
          <a:p>
            <a:pPr marL="0" indent="0">
              <a:lnSpc>
                <a:spcPct val="120000"/>
              </a:lnSpc>
              <a:buNone/>
            </a:pPr>
            <a:r>
              <a:rPr lang="en-US" sz="2400" b="1" dirty="0">
                <a:latin typeface="Garamond" panose="02020404030301010803" pitchFamily="18" charset="0"/>
              </a:rPr>
              <a:t>Authors: </a:t>
            </a:r>
            <a:r>
              <a:rPr lang="en-US" sz="2400" dirty="0">
                <a:latin typeface="Garamond" panose="02020404030301010803" pitchFamily="18" charset="0"/>
              </a:rPr>
              <a:t>Cooper </a:t>
            </a:r>
            <a:r>
              <a:rPr lang="en-US" sz="2400" dirty="0" err="1">
                <a:latin typeface="Garamond" panose="02020404030301010803" pitchFamily="18" charset="0"/>
              </a:rPr>
              <a:t>Stansbury</a:t>
            </a:r>
            <a:r>
              <a:rPr lang="en-US" sz="2400" baseline="30000" dirty="0" err="1">
                <a:latin typeface="Garamond" panose="02020404030301010803" pitchFamily="18" charset="0"/>
              </a:rPr>
              <a:t>A</a:t>
            </a:r>
            <a:r>
              <a:rPr lang="en-US" sz="2400" dirty="0">
                <a:latin typeface="Garamond" panose="02020404030301010803" pitchFamily="18" charset="0"/>
              </a:rPr>
              <a:t>, J. Neil </a:t>
            </a:r>
            <a:r>
              <a:rPr lang="en-US" sz="2400" dirty="0" err="1">
                <a:latin typeface="Garamond" panose="02020404030301010803" pitchFamily="18" charset="0"/>
              </a:rPr>
              <a:t>Otte</a:t>
            </a:r>
            <a:r>
              <a:rPr lang="en-US" sz="2400" baseline="30000" dirty="0" err="1">
                <a:latin typeface="Garamond" panose="02020404030301010803" pitchFamily="18" charset="0"/>
              </a:rPr>
              <a:t>B</a:t>
            </a:r>
            <a:r>
              <a:rPr lang="en-US" sz="2400" baseline="30000" dirty="0">
                <a:latin typeface="Garamond" panose="02020404030301010803" pitchFamily="18" charset="0"/>
              </a:rPr>
              <a:t>✫</a:t>
            </a:r>
            <a:r>
              <a:rPr lang="en-US" sz="2400" dirty="0">
                <a:latin typeface="Garamond" panose="02020404030301010803" pitchFamily="18" charset="0"/>
              </a:rPr>
              <a:t>, Jonathan </a:t>
            </a:r>
            <a:r>
              <a:rPr lang="en-US" sz="2400" dirty="0" err="1">
                <a:latin typeface="Garamond" panose="02020404030301010803" pitchFamily="18" charset="0"/>
              </a:rPr>
              <a:t>Vajda</a:t>
            </a:r>
            <a:r>
              <a:rPr lang="en-US" sz="2400" baseline="30000" dirty="0" err="1">
                <a:latin typeface="Garamond" panose="02020404030301010803" pitchFamily="18" charset="0"/>
              </a:rPr>
              <a:t>B</a:t>
            </a:r>
            <a:r>
              <a:rPr lang="en-US" sz="2400" dirty="0">
                <a:latin typeface="Garamond" panose="02020404030301010803" pitchFamily="18" charset="0"/>
              </a:rPr>
              <a:t>, </a:t>
            </a:r>
            <a:r>
              <a:rPr lang="en-US" sz="2400" dirty="0" err="1">
                <a:latin typeface="Garamond" panose="02020404030301010803" pitchFamily="18" charset="0"/>
              </a:rPr>
              <a:t>Yongqun</a:t>
            </a:r>
            <a:r>
              <a:rPr lang="en-US" sz="2400" dirty="0">
                <a:latin typeface="Garamond" panose="02020404030301010803" pitchFamily="18" charset="0"/>
              </a:rPr>
              <a:t> </a:t>
            </a:r>
            <a:r>
              <a:rPr lang="en-US" sz="2400" dirty="0" err="1">
                <a:latin typeface="Garamond" panose="02020404030301010803" pitchFamily="18" charset="0"/>
              </a:rPr>
              <a:t>He</a:t>
            </a:r>
            <a:r>
              <a:rPr lang="en-US" sz="2400" baseline="30000" dirty="0" err="1">
                <a:latin typeface="Garamond" panose="02020404030301010803" pitchFamily="18" charset="0"/>
              </a:rPr>
              <a:t>C</a:t>
            </a:r>
            <a:r>
              <a:rPr lang="en-US" sz="2400" dirty="0">
                <a:latin typeface="Garamond" panose="02020404030301010803" pitchFamily="18" charset="0"/>
              </a:rPr>
              <a:t>, Frank J. </a:t>
            </a:r>
            <a:r>
              <a:rPr lang="en-US" sz="2400" dirty="0" err="1">
                <a:latin typeface="Garamond" panose="02020404030301010803" pitchFamily="18" charset="0"/>
              </a:rPr>
              <a:t>Manion</a:t>
            </a:r>
            <a:r>
              <a:rPr lang="en-US" sz="2400" baseline="30000" dirty="0" err="1">
                <a:latin typeface="Garamond" panose="02020404030301010803" pitchFamily="18" charset="0"/>
              </a:rPr>
              <a:t>C</a:t>
            </a:r>
            <a:r>
              <a:rPr lang="en-US" sz="2400" dirty="0">
                <a:latin typeface="Garamond" panose="02020404030301010803" pitchFamily="18" charset="0"/>
              </a:rPr>
              <a:t>, Elizabeth </a:t>
            </a:r>
            <a:r>
              <a:rPr lang="en-US" sz="2400" dirty="0" err="1">
                <a:latin typeface="Garamond" panose="02020404030301010803" pitchFamily="18" charset="0"/>
              </a:rPr>
              <a:t>Umberfield</a:t>
            </a:r>
            <a:r>
              <a:rPr lang="en-US" sz="2400" baseline="30000" dirty="0" err="1">
                <a:latin typeface="Garamond" panose="02020404030301010803" pitchFamily="18" charset="0"/>
              </a:rPr>
              <a:t>C</a:t>
            </a:r>
            <a:r>
              <a:rPr lang="en-US" sz="2400" dirty="0">
                <a:latin typeface="Garamond" panose="02020404030301010803" pitchFamily="18" charset="0"/>
              </a:rPr>
              <a:t>, </a:t>
            </a:r>
            <a:r>
              <a:rPr lang="en-US" sz="2400" dirty="0" err="1">
                <a:latin typeface="Garamond" panose="02020404030301010803" pitchFamily="18" charset="0"/>
              </a:rPr>
              <a:t>Marcelline</a:t>
            </a:r>
            <a:r>
              <a:rPr lang="en-US" sz="2400" dirty="0">
                <a:latin typeface="Garamond" panose="02020404030301010803" pitchFamily="18" charset="0"/>
              </a:rPr>
              <a:t> </a:t>
            </a:r>
            <a:r>
              <a:rPr lang="en-US" sz="2400" dirty="0" err="1">
                <a:latin typeface="Garamond" panose="02020404030301010803" pitchFamily="18" charset="0"/>
              </a:rPr>
              <a:t>Harris</a:t>
            </a:r>
            <a:r>
              <a:rPr lang="en-US" sz="2400" baseline="30000" dirty="0" err="1">
                <a:latin typeface="Garamond" panose="02020404030301010803" pitchFamily="18" charset="0"/>
              </a:rPr>
              <a:t>C</a:t>
            </a:r>
            <a:r>
              <a:rPr lang="en-US" sz="2400" dirty="0">
                <a:latin typeface="Garamond" panose="02020404030301010803" pitchFamily="18" charset="0"/>
              </a:rPr>
              <a:t>, Jihad </a:t>
            </a:r>
            <a:r>
              <a:rPr lang="en-US" sz="2400" dirty="0" err="1">
                <a:latin typeface="Garamond" panose="02020404030301010803" pitchFamily="18" charset="0"/>
              </a:rPr>
              <a:t>Obeid</a:t>
            </a:r>
            <a:r>
              <a:rPr lang="en-US" sz="2400" baseline="30000" dirty="0" err="1">
                <a:latin typeface="Garamond" panose="02020404030301010803" pitchFamily="18" charset="0"/>
              </a:rPr>
              <a:t>D</a:t>
            </a:r>
            <a:r>
              <a:rPr lang="en-US" sz="2400" dirty="0">
                <a:latin typeface="Garamond" panose="02020404030301010803" pitchFamily="18" charset="0"/>
              </a:rPr>
              <a:t>, Mathias </a:t>
            </a:r>
            <a:r>
              <a:rPr lang="en-US" sz="2400" dirty="0" err="1">
                <a:latin typeface="Garamond" panose="02020404030301010803" pitchFamily="18" charset="0"/>
              </a:rPr>
              <a:t>Brochhausen</a:t>
            </a:r>
            <a:r>
              <a:rPr lang="en-US" sz="2400" baseline="30000" dirty="0" err="1">
                <a:latin typeface="Garamond" panose="02020404030301010803" pitchFamily="18" charset="0"/>
              </a:rPr>
              <a:t>E</a:t>
            </a:r>
            <a:r>
              <a:rPr lang="en-US" sz="2400" dirty="0">
                <a:latin typeface="Garamond" panose="02020404030301010803" pitchFamily="18" charset="0"/>
              </a:rPr>
              <a:t>, William D. </a:t>
            </a:r>
            <a:r>
              <a:rPr lang="en-US" sz="2400" dirty="0" err="1">
                <a:latin typeface="Garamond" panose="02020404030301010803" pitchFamily="18" charset="0"/>
              </a:rPr>
              <a:t>Duncan</a:t>
            </a:r>
            <a:r>
              <a:rPr lang="en-US" sz="2400" baseline="30000" dirty="0" err="1">
                <a:latin typeface="Garamond" panose="02020404030301010803" pitchFamily="18" charset="0"/>
              </a:rPr>
              <a:t>F</a:t>
            </a:r>
            <a:r>
              <a:rPr lang="en-US" sz="2400" dirty="0">
                <a:latin typeface="Garamond" panose="02020404030301010803" pitchFamily="18" charset="0"/>
              </a:rPr>
              <a:t>, and Cui </a:t>
            </a:r>
            <a:r>
              <a:rPr lang="en-US" sz="2400" dirty="0" err="1">
                <a:latin typeface="Garamond" panose="02020404030301010803" pitchFamily="18" charset="0"/>
              </a:rPr>
              <a:t>Tao</a:t>
            </a:r>
            <a:r>
              <a:rPr lang="en-US" sz="2400" baseline="30000" dirty="0" err="1">
                <a:latin typeface="Garamond" panose="02020404030301010803" pitchFamily="18" charset="0"/>
              </a:rPr>
              <a:t>G</a:t>
            </a:r>
            <a:endParaRPr lang="en-US" sz="2400" baseline="30000" dirty="0">
              <a:latin typeface="Garamond" panose="02020404030301010803" pitchFamily="18" charset="0"/>
            </a:endParaRPr>
          </a:p>
          <a:p>
            <a:pPr marL="0" indent="0">
              <a:lnSpc>
                <a:spcPct val="120000"/>
              </a:lnSpc>
              <a:buNone/>
            </a:pPr>
            <a:endParaRPr lang="en-US" sz="2400" baseline="30000" dirty="0">
              <a:latin typeface="Garamond" panose="02020404030301010803" pitchFamily="18" charset="0"/>
            </a:endParaRPr>
          </a:p>
          <a:p>
            <a:pPr>
              <a:lnSpc>
                <a:spcPct val="120000"/>
              </a:lnSpc>
              <a:buNone/>
            </a:pPr>
            <a:r>
              <a:rPr lang="en-US" sz="2400" b="1" dirty="0">
                <a:latin typeface="Garamond" panose="02020404030301010803" pitchFamily="18" charset="0"/>
              </a:rPr>
              <a:t>Affiliations: </a:t>
            </a:r>
            <a:r>
              <a:rPr lang="en-US" sz="2400" dirty="0">
                <a:latin typeface="Garamond" panose="02020404030301010803" pitchFamily="18" charset="0"/>
              </a:rPr>
              <a:t>University at Buffalo, Buffalo, NY</a:t>
            </a:r>
            <a:r>
              <a:rPr lang="en-US" sz="2400" baseline="30000" dirty="0">
                <a:latin typeface="Garamond" panose="02020404030301010803" pitchFamily="18" charset="0"/>
              </a:rPr>
              <a:t>B</a:t>
            </a:r>
            <a:r>
              <a:rPr lang="en-US" sz="2400" dirty="0">
                <a:latin typeface="Garamond" panose="02020404030301010803" pitchFamily="18" charset="0"/>
              </a:rPr>
              <a:t>; University of Michigan, Dearborn, MI</a:t>
            </a:r>
            <a:r>
              <a:rPr lang="en-US" sz="2400" baseline="30000" dirty="0">
                <a:latin typeface="Garamond" panose="02020404030301010803" pitchFamily="18" charset="0"/>
              </a:rPr>
              <a:t>A</a:t>
            </a:r>
            <a:r>
              <a:rPr lang="en-US" sz="2400" dirty="0">
                <a:latin typeface="Garamond" panose="02020404030301010803" pitchFamily="18" charset="0"/>
              </a:rPr>
              <a:t>;</a:t>
            </a:r>
            <a:r>
              <a:rPr lang="en-US" sz="2400" baseline="30000" dirty="0">
                <a:latin typeface="Garamond" panose="02020404030301010803" pitchFamily="18" charset="0"/>
              </a:rPr>
              <a:t>  </a:t>
            </a:r>
            <a:r>
              <a:rPr lang="en-US" sz="2400" dirty="0">
                <a:latin typeface="Garamond" panose="02020404030301010803" pitchFamily="18" charset="0"/>
              </a:rPr>
              <a:t>University of Michigan, Ann Arbor, MI</a:t>
            </a:r>
            <a:r>
              <a:rPr lang="en-US" sz="2400" baseline="30000" dirty="0">
                <a:latin typeface="Garamond" panose="02020404030301010803" pitchFamily="18" charset="0"/>
              </a:rPr>
              <a:t>C</a:t>
            </a:r>
            <a:r>
              <a:rPr lang="en-US" sz="2400" dirty="0">
                <a:latin typeface="Garamond" panose="02020404030301010803" pitchFamily="18" charset="0"/>
              </a:rPr>
              <a:t>; Medical University of South Carolina, Charleston, SC</a:t>
            </a:r>
            <a:r>
              <a:rPr lang="en-US" sz="2400" baseline="30000" dirty="0">
                <a:latin typeface="Garamond" panose="02020404030301010803" pitchFamily="18" charset="0"/>
              </a:rPr>
              <a:t>D</a:t>
            </a:r>
            <a:r>
              <a:rPr lang="en-US" sz="2400" dirty="0">
                <a:latin typeface="Garamond" panose="02020404030301010803" pitchFamily="18" charset="0"/>
              </a:rPr>
              <a:t>; University of Arkansas for Medical Sciences, Little Rock, AR</a:t>
            </a:r>
            <a:r>
              <a:rPr lang="en-US" sz="2400" baseline="30000" dirty="0">
                <a:latin typeface="Garamond" panose="02020404030301010803" pitchFamily="18" charset="0"/>
              </a:rPr>
              <a:t>E</a:t>
            </a:r>
            <a:r>
              <a:rPr lang="en-US" sz="2400" dirty="0">
                <a:latin typeface="Garamond" panose="02020404030301010803" pitchFamily="18" charset="0"/>
              </a:rPr>
              <a:t>; Roswell Park Comprehensive Cancer Center, Buffalo, NY</a:t>
            </a:r>
            <a:r>
              <a:rPr lang="en-US" sz="2400" baseline="30000" dirty="0">
                <a:latin typeface="Garamond" panose="02020404030301010803" pitchFamily="18" charset="0"/>
              </a:rPr>
              <a:t>F</a:t>
            </a:r>
            <a:r>
              <a:rPr lang="en-US" sz="2400" dirty="0">
                <a:latin typeface="Garamond" panose="02020404030301010803" pitchFamily="18" charset="0"/>
              </a:rPr>
              <a:t>; University of Texas Health Science Center Houston, Houston, TX </a:t>
            </a:r>
            <a:r>
              <a:rPr lang="en-US" sz="2400" baseline="30000" dirty="0">
                <a:latin typeface="Garamond" panose="02020404030301010803" pitchFamily="18" charset="0"/>
              </a:rPr>
              <a:t>G</a:t>
            </a:r>
          </a:p>
          <a:p>
            <a:pPr>
              <a:lnSpc>
                <a:spcPct val="120000"/>
              </a:lnSpc>
              <a:buNone/>
            </a:pPr>
            <a:endParaRPr lang="en-US" sz="2400" baseline="30000" dirty="0">
              <a:latin typeface="Garamond" panose="02020404030301010803" pitchFamily="18" charset="0"/>
            </a:endParaRPr>
          </a:p>
          <a:p>
            <a:pPr>
              <a:lnSpc>
                <a:spcPct val="120000"/>
              </a:lnSpc>
              <a:buNone/>
            </a:pPr>
            <a:r>
              <a:rPr lang="en-US" sz="1900" dirty="0">
                <a:latin typeface="Garamond" panose="02020404030301010803" pitchFamily="18" charset="0"/>
              </a:rPr>
              <a:t>Acknowledgements: This research is supported in part by NHGRI of the National Institute of Health under award number 5U01HG009454-02, Tao PI.</a:t>
            </a:r>
          </a:p>
          <a:p>
            <a:pPr>
              <a:lnSpc>
                <a:spcPct val="120000"/>
              </a:lnSpc>
              <a:buNone/>
            </a:pPr>
            <a:endParaRPr lang="en-US" dirty="0">
              <a:latin typeface="Garamond" panose="02020404030301010803" pitchFamily="18" charset="0"/>
            </a:endParaRPr>
          </a:p>
          <a:p>
            <a:pPr marL="0" indent="0">
              <a:lnSpc>
                <a:spcPct val="120000"/>
              </a:lnSpc>
              <a:buNone/>
            </a:pPr>
            <a:endParaRPr lang="en-US"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8A895414-7924-6242-B8FA-6EBA71BA74C3}"/>
              </a:ext>
            </a:extLst>
          </p:cNvPr>
          <p:cNvSpPr>
            <a:spLocks noGrp="1"/>
          </p:cNvSpPr>
          <p:nvPr>
            <p:ph type="sldNum" sz="quarter" idx="12"/>
          </p:nvPr>
        </p:nvSpPr>
        <p:spPr/>
        <p:txBody>
          <a:bodyPr/>
          <a:lstStyle/>
          <a:p>
            <a:fld id="{5DF16759-EFA5-A34C-8259-B744E9EC865C}" type="slidenum">
              <a:rPr lang="en-US" smtClean="0"/>
              <a:t>1</a:t>
            </a:fld>
            <a:endParaRPr lang="en-US"/>
          </a:p>
        </p:txBody>
      </p:sp>
      <p:sp>
        <p:nvSpPr>
          <p:cNvPr id="8" name="Oval 7">
            <a:extLst>
              <a:ext uri="{FF2B5EF4-FFF2-40B4-BE49-F238E27FC236}">
                <a16:creationId xmlns:a16="http://schemas.microsoft.com/office/drawing/2014/main" id="{8AE1ABFD-CB37-0747-BF3B-15407D5D3660}"/>
              </a:ext>
            </a:extLst>
          </p:cNvPr>
          <p:cNvSpPr/>
          <p:nvPr/>
        </p:nvSpPr>
        <p:spPr>
          <a:xfrm>
            <a:off x="2061982" y="80583"/>
            <a:ext cx="7920218" cy="2658959"/>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157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035FEBE-0238-0E44-B287-81659834B46D}"/>
              </a:ext>
            </a:extLst>
          </p:cNvPr>
          <p:cNvSpPr/>
          <p:nvPr/>
        </p:nvSpPr>
        <p:spPr>
          <a:xfrm>
            <a:off x="399341" y="2611383"/>
            <a:ext cx="430300" cy="468702"/>
          </a:xfrm>
          <a:prstGeom prst="ellipse">
            <a:avLst/>
          </a:prstGeom>
          <a:solidFill>
            <a:schemeClr val="accent1"/>
          </a:solidFill>
          <a:ln>
            <a:solidFill>
              <a:schemeClr val="tx1"/>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endParaRPr lang="en-US" sz="1400" dirty="0">
              <a:latin typeface="Garamond" panose="02020404030301010803" pitchFamily="18" charset="0"/>
            </a:endParaRPr>
          </a:p>
        </p:txBody>
      </p:sp>
      <p:sp>
        <p:nvSpPr>
          <p:cNvPr id="5" name="Oval 4">
            <a:extLst>
              <a:ext uri="{FF2B5EF4-FFF2-40B4-BE49-F238E27FC236}">
                <a16:creationId xmlns:a16="http://schemas.microsoft.com/office/drawing/2014/main" id="{D5B30A06-88DA-D943-B75B-F9A87E5F11CF}"/>
              </a:ext>
            </a:extLst>
          </p:cNvPr>
          <p:cNvSpPr/>
          <p:nvPr/>
        </p:nvSpPr>
        <p:spPr>
          <a:xfrm>
            <a:off x="399341" y="1702184"/>
            <a:ext cx="430300" cy="468702"/>
          </a:xfrm>
          <a:prstGeom prst="ellipse">
            <a:avLst/>
          </a:prstGeom>
          <a:solidFill>
            <a:schemeClr val="accent2"/>
          </a:solidFill>
          <a:ln>
            <a:solidFill>
              <a:schemeClr val="tx1"/>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endParaRPr lang="en-US" sz="1400" dirty="0">
              <a:latin typeface="Garamond" panose="02020404030301010803" pitchFamily="18" charset="0"/>
            </a:endParaRPr>
          </a:p>
        </p:txBody>
      </p:sp>
      <p:sp>
        <p:nvSpPr>
          <p:cNvPr id="6" name="TextBox 5">
            <a:extLst>
              <a:ext uri="{FF2B5EF4-FFF2-40B4-BE49-F238E27FC236}">
                <a16:creationId xmlns:a16="http://schemas.microsoft.com/office/drawing/2014/main" id="{77DC9448-E58A-6342-83E3-B45918E65822}"/>
              </a:ext>
            </a:extLst>
          </p:cNvPr>
          <p:cNvSpPr txBox="1"/>
          <p:nvPr/>
        </p:nvSpPr>
        <p:spPr>
          <a:xfrm>
            <a:off x="1083570" y="1727538"/>
            <a:ext cx="4077168" cy="461665"/>
          </a:xfrm>
          <a:prstGeom prst="rect">
            <a:avLst/>
          </a:prstGeom>
          <a:noFill/>
        </p:spPr>
        <p:txBody>
          <a:bodyPr wrap="square" rtlCol="0">
            <a:spAutoFit/>
          </a:bodyPr>
          <a:lstStyle/>
          <a:p>
            <a:r>
              <a:rPr lang="en-US" sz="2400" dirty="0">
                <a:latin typeface="Garamond" panose="02020404030301010803" pitchFamily="18" charset="0"/>
              </a:rPr>
              <a:t>Existing Ontologies</a:t>
            </a:r>
          </a:p>
        </p:txBody>
      </p:sp>
      <p:sp>
        <p:nvSpPr>
          <p:cNvPr id="7" name="TextBox 6">
            <a:extLst>
              <a:ext uri="{FF2B5EF4-FFF2-40B4-BE49-F238E27FC236}">
                <a16:creationId xmlns:a16="http://schemas.microsoft.com/office/drawing/2014/main" id="{CBA440F3-E218-954A-A5FD-3D00E1DE84F7}"/>
              </a:ext>
            </a:extLst>
          </p:cNvPr>
          <p:cNvSpPr txBox="1"/>
          <p:nvPr/>
        </p:nvSpPr>
        <p:spPr>
          <a:xfrm>
            <a:off x="1083570" y="2589669"/>
            <a:ext cx="4077168" cy="461665"/>
          </a:xfrm>
          <a:prstGeom prst="rect">
            <a:avLst/>
          </a:prstGeom>
          <a:noFill/>
        </p:spPr>
        <p:txBody>
          <a:bodyPr wrap="square" rtlCol="0">
            <a:spAutoFit/>
          </a:bodyPr>
          <a:lstStyle/>
          <a:p>
            <a:r>
              <a:rPr lang="en-US" sz="2400" dirty="0">
                <a:latin typeface="Garamond" panose="02020404030301010803" pitchFamily="18" charset="0"/>
              </a:rPr>
              <a:t>The Focus of Refactoring Effort</a:t>
            </a:r>
          </a:p>
        </p:txBody>
      </p:sp>
      <p:sp>
        <p:nvSpPr>
          <p:cNvPr id="8" name="Oval 7">
            <a:extLst>
              <a:ext uri="{FF2B5EF4-FFF2-40B4-BE49-F238E27FC236}">
                <a16:creationId xmlns:a16="http://schemas.microsoft.com/office/drawing/2014/main" id="{FFE5ACC6-17C4-AF41-B9F8-58653429EBE7}"/>
              </a:ext>
            </a:extLst>
          </p:cNvPr>
          <p:cNvSpPr/>
          <p:nvPr/>
        </p:nvSpPr>
        <p:spPr>
          <a:xfrm>
            <a:off x="6161732" y="808180"/>
            <a:ext cx="1255050" cy="905213"/>
          </a:xfrm>
          <a:prstGeom prst="ellipse">
            <a:avLst/>
          </a:prstGeom>
          <a:solidFill>
            <a:schemeClr val="accent2"/>
          </a:solidFill>
          <a:ln>
            <a:solidFill>
              <a:schemeClr val="tx1"/>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sz="1400" b="1" dirty="0">
                <a:solidFill>
                  <a:schemeClr val="bg1"/>
                </a:solidFill>
                <a:latin typeface="Helvetica" pitchFamily="2" charset="0"/>
                <a:cs typeface="Myanmar Text" panose="020B0502040204020203" pitchFamily="34" charset="0"/>
              </a:rPr>
              <a:t>Basic Formal Ontology</a:t>
            </a:r>
          </a:p>
        </p:txBody>
      </p:sp>
      <p:sp>
        <p:nvSpPr>
          <p:cNvPr id="9" name="Oval 8">
            <a:extLst>
              <a:ext uri="{FF2B5EF4-FFF2-40B4-BE49-F238E27FC236}">
                <a16:creationId xmlns:a16="http://schemas.microsoft.com/office/drawing/2014/main" id="{01983677-5BFC-8348-B38E-829767E97900}"/>
              </a:ext>
            </a:extLst>
          </p:cNvPr>
          <p:cNvSpPr/>
          <p:nvPr/>
        </p:nvSpPr>
        <p:spPr>
          <a:xfrm>
            <a:off x="5986238" y="2200603"/>
            <a:ext cx="1606038" cy="1000841"/>
          </a:xfrm>
          <a:prstGeom prst="ellipse">
            <a:avLst/>
          </a:prstGeom>
          <a:solidFill>
            <a:schemeClr val="accent2"/>
          </a:solidFill>
          <a:ln>
            <a:solidFill>
              <a:schemeClr val="tx1"/>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sz="1400" b="1" dirty="0">
                <a:solidFill>
                  <a:schemeClr val="bg1"/>
                </a:solidFill>
                <a:latin typeface="Helvetica" pitchFamily="2" charset="0"/>
                <a:cs typeface="Myanmar Text" panose="020B0502040204020203" pitchFamily="34" charset="0"/>
              </a:rPr>
              <a:t>The Information Artifact Ontology</a:t>
            </a:r>
          </a:p>
        </p:txBody>
      </p:sp>
      <p:sp>
        <p:nvSpPr>
          <p:cNvPr id="10" name="Oval 9">
            <a:extLst>
              <a:ext uri="{FF2B5EF4-FFF2-40B4-BE49-F238E27FC236}">
                <a16:creationId xmlns:a16="http://schemas.microsoft.com/office/drawing/2014/main" id="{50182805-CF61-244F-8ECB-D73AF9B9E881}"/>
              </a:ext>
            </a:extLst>
          </p:cNvPr>
          <p:cNvSpPr/>
          <p:nvPr/>
        </p:nvSpPr>
        <p:spPr>
          <a:xfrm>
            <a:off x="6029805" y="3649560"/>
            <a:ext cx="1491975" cy="1130875"/>
          </a:xfrm>
          <a:prstGeom prst="ellipse">
            <a:avLst/>
          </a:prstGeom>
          <a:solidFill>
            <a:schemeClr val="accent2"/>
          </a:solidFill>
          <a:ln>
            <a:solidFill>
              <a:schemeClr val="tx1"/>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sz="1400" b="1" dirty="0">
                <a:solidFill>
                  <a:schemeClr val="bg1"/>
                </a:solidFill>
                <a:latin typeface="Helvetica" pitchFamily="2" charset="0"/>
                <a:cs typeface="Myanmar Text" panose="020B0502040204020203" pitchFamily="34" charset="0"/>
              </a:rPr>
              <a:t>The Document Acts         Ontology</a:t>
            </a:r>
          </a:p>
        </p:txBody>
      </p:sp>
      <p:sp>
        <p:nvSpPr>
          <p:cNvPr id="11" name="Oval 10">
            <a:extLst>
              <a:ext uri="{FF2B5EF4-FFF2-40B4-BE49-F238E27FC236}">
                <a16:creationId xmlns:a16="http://schemas.microsoft.com/office/drawing/2014/main" id="{679473CB-882E-B348-885F-2857D3CC71EF}"/>
              </a:ext>
            </a:extLst>
          </p:cNvPr>
          <p:cNvSpPr/>
          <p:nvPr/>
        </p:nvSpPr>
        <p:spPr>
          <a:xfrm>
            <a:off x="5746430" y="5496532"/>
            <a:ext cx="2085654" cy="916667"/>
          </a:xfrm>
          <a:prstGeom prst="ellipse">
            <a:avLst/>
          </a:prstGeom>
          <a:solidFill>
            <a:schemeClr val="accent1"/>
          </a:solidFill>
          <a:ln>
            <a:solidFill>
              <a:schemeClr val="tx1"/>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400" b="1" dirty="0">
                <a:solidFill>
                  <a:schemeClr val="bg1"/>
                </a:solidFill>
                <a:latin typeface="Helvetica" pitchFamily="2" charset="0"/>
                <a:cs typeface="Myanmar Text" panose="020B0502040204020203" pitchFamily="34" charset="0"/>
              </a:rPr>
              <a:t>The Informed Consent Ontology       </a:t>
            </a:r>
          </a:p>
        </p:txBody>
      </p:sp>
      <p:sp>
        <p:nvSpPr>
          <p:cNvPr id="12" name="Oval 11">
            <a:extLst>
              <a:ext uri="{FF2B5EF4-FFF2-40B4-BE49-F238E27FC236}">
                <a16:creationId xmlns:a16="http://schemas.microsoft.com/office/drawing/2014/main" id="{E663204B-C889-304F-B53F-94437F4EA782}"/>
              </a:ext>
            </a:extLst>
          </p:cNvPr>
          <p:cNvSpPr/>
          <p:nvPr/>
        </p:nvSpPr>
        <p:spPr>
          <a:xfrm>
            <a:off x="8616732" y="5496532"/>
            <a:ext cx="2387087" cy="905213"/>
          </a:xfrm>
          <a:prstGeom prst="ellipse">
            <a:avLst/>
          </a:prstGeom>
          <a:solidFill>
            <a:schemeClr val="accent1"/>
          </a:solidFill>
          <a:ln>
            <a:solidFill>
              <a:schemeClr val="tx1"/>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400" b="1" dirty="0">
                <a:solidFill>
                  <a:schemeClr val="bg1"/>
                </a:solidFill>
                <a:latin typeface="Helvetica" pitchFamily="2" charset="0"/>
                <a:cs typeface="Myanmar Text" panose="020B0502040204020203" pitchFamily="34" charset="0"/>
              </a:rPr>
              <a:t>The Regulatory Basis of Informed Consent </a:t>
            </a:r>
          </a:p>
        </p:txBody>
      </p:sp>
      <p:sp>
        <p:nvSpPr>
          <p:cNvPr id="14" name="Oval 13">
            <a:extLst>
              <a:ext uri="{FF2B5EF4-FFF2-40B4-BE49-F238E27FC236}">
                <a16:creationId xmlns:a16="http://schemas.microsoft.com/office/drawing/2014/main" id="{3B9CCE5C-7F7E-E243-8919-FE436F025942}"/>
              </a:ext>
            </a:extLst>
          </p:cNvPr>
          <p:cNvSpPr/>
          <p:nvPr/>
        </p:nvSpPr>
        <p:spPr>
          <a:xfrm>
            <a:off x="3851603" y="5496532"/>
            <a:ext cx="1255050" cy="905213"/>
          </a:xfrm>
          <a:prstGeom prst="ellipse">
            <a:avLst/>
          </a:prstGeom>
          <a:solidFill>
            <a:schemeClr val="accent2"/>
          </a:solidFill>
          <a:ln>
            <a:solidFill>
              <a:schemeClr val="tx1"/>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sz="1400" b="1" dirty="0">
                <a:solidFill>
                  <a:schemeClr val="bg1"/>
                </a:solidFill>
                <a:latin typeface="Helvetica" pitchFamily="2" charset="0"/>
                <a:cs typeface="Myanmar Text" panose="020B0502040204020203" pitchFamily="34" charset="0"/>
              </a:rPr>
              <a:t>The Data Use Ontology       </a:t>
            </a:r>
          </a:p>
        </p:txBody>
      </p:sp>
      <p:cxnSp>
        <p:nvCxnSpPr>
          <p:cNvPr id="15" name="Straight Arrow Connector 14">
            <a:extLst>
              <a:ext uri="{FF2B5EF4-FFF2-40B4-BE49-F238E27FC236}">
                <a16:creationId xmlns:a16="http://schemas.microsoft.com/office/drawing/2014/main" id="{307B8F72-D64B-C747-B75F-75A463F7A339}"/>
              </a:ext>
            </a:extLst>
          </p:cNvPr>
          <p:cNvCxnSpPr>
            <a:cxnSpLocks/>
            <a:stCxn id="8" idx="4"/>
            <a:endCxn id="9" idx="0"/>
          </p:cNvCxnSpPr>
          <p:nvPr/>
        </p:nvCxnSpPr>
        <p:spPr>
          <a:xfrm>
            <a:off x="6789257" y="1713393"/>
            <a:ext cx="0" cy="487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7D93ADC-D77B-7D47-91FB-30B3DAE061FA}"/>
              </a:ext>
            </a:extLst>
          </p:cNvPr>
          <p:cNvCxnSpPr>
            <a:cxnSpLocks/>
            <a:stCxn id="9" idx="4"/>
            <a:endCxn id="10" idx="0"/>
          </p:cNvCxnSpPr>
          <p:nvPr/>
        </p:nvCxnSpPr>
        <p:spPr>
          <a:xfrm flipH="1">
            <a:off x="6775793" y="3201444"/>
            <a:ext cx="13464" cy="448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8A47726-1F63-BA4F-8D6C-4769BD6319DC}"/>
              </a:ext>
            </a:extLst>
          </p:cNvPr>
          <p:cNvCxnSpPr>
            <a:cxnSpLocks/>
            <a:stCxn id="10" idx="4"/>
            <a:endCxn id="11" idx="0"/>
          </p:cNvCxnSpPr>
          <p:nvPr/>
        </p:nvCxnSpPr>
        <p:spPr>
          <a:xfrm>
            <a:off x="6775793" y="4780435"/>
            <a:ext cx="13464" cy="716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E52F454-9E36-1249-9AEC-9D245122DF29}"/>
              </a:ext>
            </a:extLst>
          </p:cNvPr>
          <p:cNvCxnSpPr>
            <a:cxnSpLocks/>
            <a:stCxn id="10" idx="6"/>
            <a:endCxn id="12" idx="1"/>
          </p:cNvCxnSpPr>
          <p:nvPr/>
        </p:nvCxnSpPr>
        <p:spPr>
          <a:xfrm>
            <a:off x="7521780" y="4214998"/>
            <a:ext cx="1444533" cy="14140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E6D2C0-CDC7-8C45-82FF-3E5061F7301B}"/>
              </a:ext>
            </a:extLst>
          </p:cNvPr>
          <p:cNvCxnSpPr>
            <a:cxnSpLocks/>
            <a:stCxn id="12" idx="2"/>
            <a:endCxn id="11" idx="6"/>
          </p:cNvCxnSpPr>
          <p:nvPr/>
        </p:nvCxnSpPr>
        <p:spPr>
          <a:xfrm flipH="1">
            <a:off x="7832084" y="5949139"/>
            <a:ext cx="784648" cy="5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C132709-60A5-4647-A6B2-6E3253A8090F}"/>
              </a:ext>
            </a:extLst>
          </p:cNvPr>
          <p:cNvCxnSpPr>
            <a:cxnSpLocks/>
            <a:stCxn id="9" idx="3"/>
            <a:endCxn id="14" idx="7"/>
          </p:cNvCxnSpPr>
          <p:nvPr/>
        </p:nvCxnSpPr>
        <p:spPr>
          <a:xfrm flipH="1">
            <a:off x="4922855" y="3054874"/>
            <a:ext cx="1298582" cy="25742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A4B8912-3D28-AF4A-9B3F-69C8BFBF4733}"/>
              </a:ext>
            </a:extLst>
          </p:cNvPr>
          <p:cNvCxnSpPr>
            <a:cxnSpLocks/>
            <a:stCxn id="14" idx="6"/>
            <a:endCxn id="11" idx="2"/>
          </p:cNvCxnSpPr>
          <p:nvPr/>
        </p:nvCxnSpPr>
        <p:spPr>
          <a:xfrm>
            <a:off x="5106653" y="5949139"/>
            <a:ext cx="639777" cy="5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2759827-5109-8940-96D1-597E99CE0ACF}"/>
              </a:ext>
            </a:extLst>
          </p:cNvPr>
          <p:cNvCxnSpPr>
            <a:cxnSpLocks/>
          </p:cNvCxnSpPr>
          <p:nvPr/>
        </p:nvCxnSpPr>
        <p:spPr>
          <a:xfrm>
            <a:off x="620848" y="3608750"/>
            <a:ext cx="0" cy="5302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07A1262-D6C9-0A43-9521-AF5F06642174}"/>
              </a:ext>
            </a:extLst>
          </p:cNvPr>
          <p:cNvSpPr txBox="1"/>
          <p:nvPr/>
        </p:nvSpPr>
        <p:spPr>
          <a:xfrm>
            <a:off x="1135033" y="3722871"/>
            <a:ext cx="2660367" cy="461665"/>
          </a:xfrm>
          <a:prstGeom prst="rect">
            <a:avLst/>
          </a:prstGeom>
          <a:noFill/>
        </p:spPr>
        <p:txBody>
          <a:bodyPr wrap="square" rtlCol="0">
            <a:spAutoFit/>
          </a:bodyPr>
          <a:lstStyle/>
          <a:p>
            <a:r>
              <a:rPr lang="en-US" sz="2400" dirty="0">
                <a:latin typeface="Garamond" panose="02020404030301010803" pitchFamily="18" charset="0"/>
              </a:rPr>
              <a:t>Imported by</a:t>
            </a:r>
          </a:p>
        </p:txBody>
      </p:sp>
      <p:sp>
        <p:nvSpPr>
          <p:cNvPr id="75" name="Title 74">
            <a:extLst>
              <a:ext uri="{FF2B5EF4-FFF2-40B4-BE49-F238E27FC236}">
                <a16:creationId xmlns:a16="http://schemas.microsoft.com/office/drawing/2014/main" id="{93C69DE5-9992-3947-81CB-E34BC32E7B8B}"/>
              </a:ext>
            </a:extLst>
          </p:cNvPr>
          <p:cNvSpPr>
            <a:spLocks noGrp="1"/>
          </p:cNvSpPr>
          <p:nvPr>
            <p:ph type="title"/>
          </p:nvPr>
        </p:nvSpPr>
        <p:spPr>
          <a:xfrm>
            <a:off x="314536" y="258984"/>
            <a:ext cx="4846202" cy="1325563"/>
          </a:xfrm>
        </p:spPr>
        <p:txBody>
          <a:bodyPr>
            <a:normAutofit/>
          </a:bodyPr>
          <a:lstStyle/>
          <a:p>
            <a:r>
              <a:rPr lang="en-US" dirty="0">
                <a:latin typeface="Garamond" panose="02020404030301010803" pitchFamily="18" charset="0"/>
              </a:rPr>
              <a:t>Informed Consent Ontology Ecosystem</a:t>
            </a:r>
          </a:p>
        </p:txBody>
      </p:sp>
      <p:sp>
        <p:nvSpPr>
          <p:cNvPr id="2" name="Slide Number Placeholder 1">
            <a:extLst>
              <a:ext uri="{FF2B5EF4-FFF2-40B4-BE49-F238E27FC236}">
                <a16:creationId xmlns:a16="http://schemas.microsoft.com/office/drawing/2014/main" id="{AC015A91-48AE-714E-A745-86682E35A0D5}"/>
              </a:ext>
            </a:extLst>
          </p:cNvPr>
          <p:cNvSpPr>
            <a:spLocks noGrp="1"/>
          </p:cNvSpPr>
          <p:nvPr>
            <p:ph type="sldNum" sz="quarter" idx="12"/>
          </p:nvPr>
        </p:nvSpPr>
        <p:spPr/>
        <p:txBody>
          <a:bodyPr/>
          <a:lstStyle/>
          <a:p>
            <a:fld id="{5DF16759-EFA5-A34C-8259-B744E9EC865C}" type="slidenum">
              <a:rPr lang="en-US" smtClean="0"/>
              <a:t>10</a:t>
            </a:fld>
            <a:endParaRPr lang="en-US"/>
          </a:p>
        </p:txBody>
      </p:sp>
      <p:sp>
        <p:nvSpPr>
          <p:cNvPr id="25" name="Rectangle 24">
            <a:extLst>
              <a:ext uri="{FF2B5EF4-FFF2-40B4-BE49-F238E27FC236}">
                <a16:creationId xmlns:a16="http://schemas.microsoft.com/office/drawing/2014/main" id="{6E37685A-749A-5940-9F67-2FE3B1F4DCC1}"/>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
        <p:nvSpPr>
          <p:cNvPr id="13" name="TextBox 12">
            <a:extLst>
              <a:ext uri="{FF2B5EF4-FFF2-40B4-BE49-F238E27FC236}">
                <a16:creationId xmlns:a16="http://schemas.microsoft.com/office/drawing/2014/main" id="{325576FA-E056-144E-87FC-154E3D8363A9}"/>
              </a:ext>
            </a:extLst>
          </p:cNvPr>
          <p:cNvSpPr txBox="1"/>
          <p:nvPr/>
        </p:nvSpPr>
        <p:spPr>
          <a:xfrm>
            <a:off x="7416782" y="1054719"/>
            <a:ext cx="574132" cy="369332"/>
          </a:xfrm>
          <a:prstGeom prst="rect">
            <a:avLst/>
          </a:prstGeom>
          <a:noFill/>
        </p:spPr>
        <p:txBody>
          <a:bodyPr wrap="none" rtlCol="0">
            <a:spAutoFit/>
          </a:bodyPr>
          <a:lstStyle/>
          <a:p>
            <a:r>
              <a:rPr lang="en-US" b="1" dirty="0"/>
              <a:t>BFO</a:t>
            </a:r>
          </a:p>
        </p:txBody>
      </p:sp>
      <p:sp>
        <p:nvSpPr>
          <p:cNvPr id="26" name="TextBox 25">
            <a:extLst>
              <a:ext uri="{FF2B5EF4-FFF2-40B4-BE49-F238E27FC236}">
                <a16:creationId xmlns:a16="http://schemas.microsoft.com/office/drawing/2014/main" id="{C961DC4E-D8DC-8A46-9995-42F961CDD8EA}"/>
              </a:ext>
            </a:extLst>
          </p:cNvPr>
          <p:cNvSpPr txBox="1"/>
          <p:nvPr/>
        </p:nvSpPr>
        <p:spPr>
          <a:xfrm>
            <a:off x="7624540" y="2513456"/>
            <a:ext cx="537391" cy="369332"/>
          </a:xfrm>
          <a:prstGeom prst="rect">
            <a:avLst/>
          </a:prstGeom>
          <a:noFill/>
        </p:spPr>
        <p:txBody>
          <a:bodyPr wrap="none" rtlCol="0">
            <a:spAutoFit/>
          </a:bodyPr>
          <a:lstStyle/>
          <a:p>
            <a:r>
              <a:rPr lang="en-US" b="1" dirty="0"/>
              <a:t>IAO</a:t>
            </a:r>
          </a:p>
        </p:txBody>
      </p:sp>
      <p:sp>
        <p:nvSpPr>
          <p:cNvPr id="27" name="TextBox 26">
            <a:extLst>
              <a:ext uri="{FF2B5EF4-FFF2-40B4-BE49-F238E27FC236}">
                <a16:creationId xmlns:a16="http://schemas.microsoft.com/office/drawing/2014/main" id="{65A87959-2709-B94C-8F1C-D5A6C1D44197}"/>
              </a:ext>
            </a:extLst>
          </p:cNvPr>
          <p:cNvSpPr txBox="1"/>
          <p:nvPr/>
        </p:nvSpPr>
        <p:spPr>
          <a:xfrm>
            <a:off x="7498573" y="3825495"/>
            <a:ext cx="808235" cy="369332"/>
          </a:xfrm>
          <a:prstGeom prst="rect">
            <a:avLst/>
          </a:prstGeom>
          <a:noFill/>
        </p:spPr>
        <p:txBody>
          <a:bodyPr wrap="none" rtlCol="0">
            <a:spAutoFit/>
          </a:bodyPr>
          <a:lstStyle/>
          <a:p>
            <a:r>
              <a:rPr lang="en-US" b="1" dirty="0"/>
              <a:t>D-Acts</a:t>
            </a:r>
          </a:p>
        </p:txBody>
      </p:sp>
      <p:sp>
        <p:nvSpPr>
          <p:cNvPr id="28" name="TextBox 27">
            <a:extLst>
              <a:ext uri="{FF2B5EF4-FFF2-40B4-BE49-F238E27FC236}">
                <a16:creationId xmlns:a16="http://schemas.microsoft.com/office/drawing/2014/main" id="{F174F25B-7EC7-7645-94E8-5767FE4EFEEC}"/>
              </a:ext>
            </a:extLst>
          </p:cNvPr>
          <p:cNvSpPr txBox="1"/>
          <p:nvPr/>
        </p:nvSpPr>
        <p:spPr>
          <a:xfrm>
            <a:off x="3645719" y="5141558"/>
            <a:ext cx="636713" cy="369332"/>
          </a:xfrm>
          <a:prstGeom prst="rect">
            <a:avLst/>
          </a:prstGeom>
          <a:noFill/>
        </p:spPr>
        <p:txBody>
          <a:bodyPr wrap="none" rtlCol="0">
            <a:spAutoFit/>
          </a:bodyPr>
          <a:lstStyle/>
          <a:p>
            <a:r>
              <a:rPr lang="en-US" b="1" dirty="0"/>
              <a:t>DUO</a:t>
            </a:r>
          </a:p>
        </p:txBody>
      </p:sp>
      <p:sp>
        <p:nvSpPr>
          <p:cNvPr id="29" name="TextBox 28">
            <a:extLst>
              <a:ext uri="{FF2B5EF4-FFF2-40B4-BE49-F238E27FC236}">
                <a16:creationId xmlns:a16="http://schemas.microsoft.com/office/drawing/2014/main" id="{E118A7C2-DBD8-6540-B03B-166F65519F58}"/>
              </a:ext>
            </a:extLst>
          </p:cNvPr>
          <p:cNvSpPr txBox="1"/>
          <p:nvPr/>
        </p:nvSpPr>
        <p:spPr>
          <a:xfrm>
            <a:off x="9438754" y="5121212"/>
            <a:ext cx="907621" cy="369332"/>
          </a:xfrm>
          <a:prstGeom prst="rect">
            <a:avLst/>
          </a:prstGeom>
          <a:noFill/>
        </p:spPr>
        <p:txBody>
          <a:bodyPr wrap="none" rtlCol="0">
            <a:spAutoFit/>
          </a:bodyPr>
          <a:lstStyle/>
          <a:p>
            <a:r>
              <a:rPr lang="en-US" b="1" dirty="0"/>
              <a:t>RUBRIC</a:t>
            </a:r>
          </a:p>
        </p:txBody>
      </p:sp>
      <p:sp>
        <p:nvSpPr>
          <p:cNvPr id="30" name="TextBox 29">
            <a:extLst>
              <a:ext uri="{FF2B5EF4-FFF2-40B4-BE49-F238E27FC236}">
                <a16:creationId xmlns:a16="http://schemas.microsoft.com/office/drawing/2014/main" id="{4CD10311-90C4-8C43-BBD9-B081C6E3AC47}"/>
              </a:ext>
            </a:extLst>
          </p:cNvPr>
          <p:cNvSpPr txBox="1"/>
          <p:nvPr/>
        </p:nvSpPr>
        <p:spPr>
          <a:xfrm>
            <a:off x="6948454" y="5177876"/>
            <a:ext cx="521233" cy="369332"/>
          </a:xfrm>
          <a:prstGeom prst="rect">
            <a:avLst/>
          </a:prstGeom>
          <a:noFill/>
        </p:spPr>
        <p:txBody>
          <a:bodyPr wrap="none" rtlCol="0">
            <a:spAutoFit/>
          </a:bodyPr>
          <a:lstStyle/>
          <a:p>
            <a:r>
              <a:rPr lang="en-US" b="1" dirty="0"/>
              <a:t>ICO</a:t>
            </a:r>
          </a:p>
        </p:txBody>
      </p:sp>
    </p:spTree>
    <p:extLst>
      <p:ext uri="{BB962C8B-B14F-4D97-AF65-F5344CB8AC3E}">
        <p14:creationId xmlns:p14="http://schemas.microsoft.com/office/powerpoint/2010/main" val="2646034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FF74F-047B-1C46-834B-ACD53AB0DC5F}"/>
              </a:ext>
            </a:extLst>
          </p:cNvPr>
          <p:cNvPicPr>
            <a:picLocks noChangeAspect="1"/>
          </p:cNvPicPr>
          <p:nvPr/>
        </p:nvPicPr>
        <p:blipFill>
          <a:blip r:embed="rId3"/>
          <a:stretch>
            <a:fillRect/>
          </a:stretch>
        </p:blipFill>
        <p:spPr>
          <a:xfrm>
            <a:off x="329852" y="3191717"/>
            <a:ext cx="11686784" cy="3033981"/>
          </a:xfrm>
          <a:prstGeom prst="rect">
            <a:avLst/>
          </a:prstGeom>
          <a:ln w="38100">
            <a:solidFill>
              <a:schemeClr val="tx1"/>
            </a:solidFill>
          </a:ln>
        </p:spPr>
      </p:pic>
      <p:pic>
        <p:nvPicPr>
          <p:cNvPr id="5" name="Picture 4">
            <a:extLst>
              <a:ext uri="{FF2B5EF4-FFF2-40B4-BE49-F238E27FC236}">
                <a16:creationId xmlns:a16="http://schemas.microsoft.com/office/drawing/2014/main" id="{0EC2CF9A-0898-5440-987D-CA6359CC425C}"/>
              </a:ext>
            </a:extLst>
          </p:cNvPr>
          <p:cNvPicPr>
            <a:picLocks noChangeAspect="1"/>
          </p:cNvPicPr>
          <p:nvPr/>
        </p:nvPicPr>
        <p:blipFill rotWithShape="1">
          <a:blip r:embed="rId4"/>
          <a:srcRect b="25647"/>
          <a:stretch/>
        </p:blipFill>
        <p:spPr>
          <a:xfrm>
            <a:off x="2128382" y="1285714"/>
            <a:ext cx="7696200" cy="1728040"/>
          </a:xfrm>
          <a:prstGeom prst="rect">
            <a:avLst/>
          </a:prstGeom>
          <a:ln w="38100">
            <a:solidFill>
              <a:schemeClr val="tx1"/>
            </a:solidFill>
          </a:ln>
        </p:spPr>
      </p:pic>
      <p:sp>
        <p:nvSpPr>
          <p:cNvPr id="6" name="TextBox 5">
            <a:extLst>
              <a:ext uri="{FF2B5EF4-FFF2-40B4-BE49-F238E27FC236}">
                <a16:creationId xmlns:a16="http://schemas.microsoft.com/office/drawing/2014/main" id="{6CEB8959-D2F8-6F4F-AC7B-D2A8D1951149}"/>
              </a:ext>
            </a:extLst>
          </p:cNvPr>
          <p:cNvSpPr txBox="1"/>
          <p:nvPr/>
        </p:nvSpPr>
        <p:spPr>
          <a:xfrm>
            <a:off x="214488" y="399866"/>
            <a:ext cx="11284405" cy="707886"/>
          </a:xfrm>
          <a:prstGeom prst="rect">
            <a:avLst/>
          </a:prstGeom>
          <a:noFill/>
        </p:spPr>
        <p:txBody>
          <a:bodyPr wrap="square" rtlCol="0">
            <a:spAutoFit/>
          </a:bodyPr>
          <a:lstStyle/>
          <a:p>
            <a:r>
              <a:rPr lang="en-US" sz="4000" dirty="0">
                <a:latin typeface="Garamond" panose="02020404030301010803" pitchFamily="18" charset="0"/>
              </a:rPr>
              <a:t>Simplification Opportunities: Previous Version of ICO</a:t>
            </a:r>
          </a:p>
        </p:txBody>
      </p:sp>
      <p:sp>
        <p:nvSpPr>
          <p:cNvPr id="2" name="Slide Number Placeholder 1">
            <a:extLst>
              <a:ext uri="{FF2B5EF4-FFF2-40B4-BE49-F238E27FC236}">
                <a16:creationId xmlns:a16="http://schemas.microsoft.com/office/drawing/2014/main" id="{B0049FF7-737D-5E43-83C4-683C1F290BB5}"/>
              </a:ext>
            </a:extLst>
          </p:cNvPr>
          <p:cNvSpPr>
            <a:spLocks noGrp="1"/>
          </p:cNvSpPr>
          <p:nvPr>
            <p:ph type="sldNum" sz="quarter" idx="12"/>
          </p:nvPr>
        </p:nvSpPr>
        <p:spPr/>
        <p:txBody>
          <a:bodyPr/>
          <a:lstStyle/>
          <a:p>
            <a:fld id="{5DF16759-EFA5-A34C-8259-B744E9EC865C}" type="slidenum">
              <a:rPr lang="en-US" smtClean="0"/>
              <a:t>11</a:t>
            </a:fld>
            <a:endParaRPr lang="en-US"/>
          </a:p>
        </p:txBody>
      </p:sp>
      <p:sp>
        <p:nvSpPr>
          <p:cNvPr id="7" name="Rectangle 6">
            <a:extLst>
              <a:ext uri="{FF2B5EF4-FFF2-40B4-BE49-F238E27FC236}">
                <a16:creationId xmlns:a16="http://schemas.microsoft.com/office/drawing/2014/main" id="{06E8AFAF-E881-5A49-ACEA-294888774122}"/>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92460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2AA6769-90F1-4541-AF03-57F729C1DC68}"/>
              </a:ext>
            </a:extLst>
          </p:cNvPr>
          <p:cNvSpPr/>
          <p:nvPr/>
        </p:nvSpPr>
        <p:spPr>
          <a:xfrm>
            <a:off x="214489" y="804937"/>
            <a:ext cx="4527025" cy="2196514"/>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r>
              <a:rPr lang="en-US" sz="3600" dirty="0">
                <a:latin typeface="Garamond" panose="02020404030301010803" pitchFamily="18" charset="0"/>
              </a:rPr>
              <a:t>…</a:t>
            </a:r>
          </a:p>
        </p:txBody>
      </p:sp>
      <p:sp>
        <p:nvSpPr>
          <p:cNvPr id="10" name="Rectangle 9">
            <a:extLst>
              <a:ext uri="{FF2B5EF4-FFF2-40B4-BE49-F238E27FC236}">
                <a16:creationId xmlns:a16="http://schemas.microsoft.com/office/drawing/2014/main" id="{BF9411F8-B9D3-8E47-A3A0-D3F3B9CCB357}"/>
              </a:ext>
            </a:extLst>
          </p:cNvPr>
          <p:cNvSpPr/>
          <p:nvPr/>
        </p:nvSpPr>
        <p:spPr>
          <a:xfrm>
            <a:off x="214489" y="3109126"/>
            <a:ext cx="4527025" cy="2196514"/>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r>
              <a:rPr lang="en-US" sz="3600" dirty="0">
                <a:latin typeface="Garamond" panose="02020404030301010803" pitchFamily="18" charset="0"/>
              </a:rPr>
              <a:t>…</a:t>
            </a:r>
          </a:p>
        </p:txBody>
      </p:sp>
      <p:pic>
        <p:nvPicPr>
          <p:cNvPr id="3" name="Picture 2">
            <a:extLst>
              <a:ext uri="{FF2B5EF4-FFF2-40B4-BE49-F238E27FC236}">
                <a16:creationId xmlns:a16="http://schemas.microsoft.com/office/drawing/2014/main" id="{B3129BAF-71F7-7848-B1FE-E43D6814FDD3}"/>
              </a:ext>
            </a:extLst>
          </p:cNvPr>
          <p:cNvPicPr>
            <a:picLocks noChangeAspect="1"/>
          </p:cNvPicPr>
          <p:nvPr/>
        </p:nvPicPr>
        <p:blipFill rotWithShape="1">
          <a:blip r:embed="rId3"/>
          <a:srcRect t="-21064" b="72785"/>
          <a:stretch/>
        </p:blipFill>
        <p:spPr>
          <a:xfrm>
            <a:off x="317272" y="874513"/>
            <a:ext cx="4325322" cy="1016918"/>
          </a:xfrm>
          <a:prstGeom prst="rect">
            <a:avLst/>
          </a:prstGeom>
        </p:spPr>
      </p:pic>
      <p:pic>
        <p:nvPicPr>
          <p:cNvPr id="5" name="Picture 4">
            <a:extLst>
              <a:ext uri="{FF2B5EF4-FFF2-40B4-BE49-F238E27FC236}">
                <a16:creationId xmlns:a16="http://schemas.microsoft.com/office/drawing/2014/main" id="{10361E6F-6ECD-E340-A0D5-1B681FF4F245}"/>
              </a:ext>
            </a:extLst>
          </p:cNvPr>
          <p:cNvPicPr>
            <a:picLocks noChangeAspect="1"/>
          </p:cNvPicPr>
          <p:nvPr/>
        </p:nvPicPr>
        <p:blipFill>
          <a:blip r:embed="rId4"/>
          <a:stretch>
            <a:fillRect/>
          </a:stretch>
        </p:blipFill>
        <p:spPr>
          <a:xfrm>
            <a:off x="4956003" y="832064"/>
            <a:ext cx="7010400" cy="2895600"/>
          </a:xfrm>
          <a:prstGeom prst="rect">
            <a:avLst/>
          </a:prstGeom>
          <a:ln w="38100">
            <a:solidFill>
              <a:schemeClr val="tx1"/>
            </a:solidFill>
          </a:ln>
        </p:spPr>
      </p:pic>
      <p:sp>
        <p:nvSpPr>
          <p:cNvPr id="6" name="TextBox 5">
            <a:extLst>
              <a:ext uri="{FF2B5EF4-FFF2-40B4-BE49-F238E27FC236}">
                <a16:creationId xmlns:a16="http://schemas.microsoft.com/office/drawing/2014/main" id="{34C2A367-CA6F-F549-899F-53D6F5AE18F5}"/>
              </a:ext>
            </a:extLst>
          </p:cNvPr>
          <p:cNvSpPr txBox="1"/>
          <p:nvPr/>
        </p:nvSpPr>
        <p:spPr>
          <a:xfrm>
            <a:off x="214489" y="124178"/>
            <a:ext cx="5685270" cy="707886"/>
          </a:xfrm>
          <a:prstGeom prst="rect">
            <a:avLst/>
          </a:prstGeom>
          <a:noFill/>
        </p:spPr>
        <p:txBody>
          <a:bodyPr wrap="square" rtlCol="0">
            <a:spAutoFit/>
          </a:bodyPr>
          <a:lstStyle/>
          <a:p>
            <a:r>
              <a:rPr lang="en-US" sz="4000" dirty="0">
                <a:latin typeface="Garamond" panose="02020404030301010803" pitchFamily="18" charset="0"/>
              </a:rPr>
              <a:t>Example Of Refactoring</a:t>
            </a:r>
          </a:p>
        </p:txBody>
      </p:sp>
      <p:pic>
        <p:nvPicPr>
          <p:cNvPr id="9" name="Picture 8">
            <a:extLst>
              <a:ext uri="{FF2B5EF4-FFF2-40B4-BE49-F238E27FC236}">
                <a16:creationId xmlns:a16="http://schemas.microsoft.com/office/drawing/2014/main" id="{E9D62472-87CC-DB40-8E7D-ADF92841A042}"/>
              </a:ext>
            </a:extLst>
          </p:cNvPr>
          <p:cNvPicPr>
            <a:picLocks noChangeAspect="1"/>
          </p:cNvPicPr>
          <p:nvPr/>
        </p:nvPicPr>
        <p:blipFill>
          <a:blip r:embed="rId5"/>
          <a:stretch>
            <a:fillRect/>
          </a:stretch>
        </p:blipFill>
        <p:spPr>
          <a:xfrm>
            <a:off x="604578" y="3669753"/>
            <a:ext cx="3771900" cy="825500"/>
          </a:xfrm>
          <a:prstGeom prst="rect">
            <a:avLst/>
          </a:prstGeom>
        </p:spPr>
      </p:pic>
      <p:sp>
        <p:nvSpPr>
          <p:cNvPr id="2" name="Slide Number Placeholder 1">
            <a:extLst>
              <a:ext uri="{FF2B5EF4-FFF2-40B4-BE49-F238E27FC236}">
                <a16:creationId xmlns:a16="http://schemas.microsoft.com/office/drawing/2014/main" id="{FCC78162-F760-0D45-A05A-48F3B9C239CD}"/>
              </a:ext>
            </a:extLst>
          </p:cNvPr>
          <p:cNvSpPr>
            <a:spLocks noGrp="1"/>
          </p:cNvSpPr>
          <p:nvPr>
            <p:ph type="sldNum" sz="quarter" idx="12"/>
          </p:nvPr>
        </p:nvSpPr>
        <p:spPr/>
        <p:txBody>
          <a:bodyPr/>
          <a:lstStyle/>
          <a:p>
            <a:fld id="{5DF16759-EFA5-A34C-8259-B744E9EC865C}" type="slidenum">
              <a:rPr lang="en-US" smtClean="0"/>
              <a:t>12</a:t>
            </a:fld>
            <a:endParaRPr lang="en-US"/>
          </a:p>
        </p:txBody>
      </p:sp>
      <p:sp>
        <p:nvSpPr>
          <p:cNvPr id="11" name="Rectangle 10">
            <a:extLst>
              <a:ext uri="{FF2B5EF4-FFF2-40B4-BE49-F238E27FC236}">
                <a16:creationId xmlns:a16="http://schemas.microsoft.com/office/drawing/2014/main" id="{46AF4158-F6F8-D745-9EF5-6E90DD1B3F47}"/>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306984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2AA6769-90F1-4541-AF03-57F729C1DC68}"/>
              </a:ext>
            </a:extLst>
          </p:cNvPr>
          <p:cNvSpPr/>
          <p:nvPr/>
        </p:nvSpPr>
        <p:spPr>
          <a:xfrm>
            <a:off x="214489" y="804937"/>
            <a:ext cx="4527025" cy="2196514"/>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r>
              <a:rPr lang="en-US" sz="3600" dirty="0">
                <a:latin typeface="Garamond" panose="02020404030301010803" pitchFamily="18" charset="0"/>
              </a:rPr>
              <a:t>…</a:t>
            </a:r>
          </a:p>
        </p:txBody>
      </p:sp>
      <p:sp>
        <p:nvSpPr>
          <p:cNvPr id="10" name="Rectangle 9">
            <a:extLst>
              <a:ext uri="{FF2B5EF4-FFF2-40B4-BE49-F238E27FC236}">
                <a16:creationId xmlns:a16="http://schemas.microsoft.com/office/drawing/2014/main" id="{BF9411F8-B9D3-8E47-A3A0-D3F3B9CCB357}"/>
              </a:ext>
            </a:extLst>
          </p:cNvPr>
          <p:cNvSpPr/>
          <p:nvPr/>
        </p:nvSpPr>
        <p:spPr>
          <a:xfrm>
            <a:off x="214489" y="3109126"/>
            <a:ext cx="4527025" cy="2196514"/>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r>
              <a:rPr lang="en-US" sz="3600" dirty="0">
                <a:latin typeface="Garamond" panose="02020404030301010803" pitchFamily="18" charset="0"/>
              </a:rPr>
              <a:t>…</a:t>
            </a:r>
          </a:p>
        </p:txBody>
      </p:sp>
      <p:pic>
        <p:nvPicPr>
          <p:cNvPr id="3" name="Picture 2">
            <a:extLst>
              <a:ext uri="{FF2B5EF4-FFF2-40B4-BE49-F238E27FC236}">
                <a16:creationId xmlns:a16="http://schemas.microsoft.com/office/drawing/2014/main" id="{B3129BAF-71F7-7848-B1FE-E43D6814FDD3}"/>
              </a:ext>
            </a:extLst>
          </p:cNvPr>
          <p:cNvPicPr>
            <a:picLocks noChangeAspect="1"/>
          </p:cNvPicPr>
          <p:nvPr/>
        </p:nvPicPr>
        <p:blipFill rotWithShape="1">
          <a:blip r:embed="rId3"/>
          <a:srcRect t="-21064" b="72785"/>
          <a:stretch/>
        </p:blipFill>
        <p:spPr>
          <a:xfrm>
            <a:off x="317272" y="874513"/>
            <a:ext cx="4325322" cy="1016918"/>
          </a:xfrm>
          <a:prstGeom prst="rect">
            <a:avLst/>
          </a:prstGeom>
        </p:spPr>
      </p:pic>
      <p:pic>
        <p:nvPicPr>
          <p:cNvPr id="5" name="Picture 4">
            <a:extLst>
              <a:ext uri="{FF2B5EF4-FFF2-40B4-BE49-F238E27FC236}">
                <a16:creationId xmlns:a16="http://schemas.microsoft.com/office/drawing/2014/main" id="{10361E6F-6ECD-E340-A0D5-1B681FF4F245}"/>
              </a:ext>
            </a:extLst>
          </p:cNvPr>
          <p:cNvPicPr>
            <a:picLocks noChangeAspect="1"/>
          </p:cNvPicPr>
          <p:nvPr/>
        </p:nvPicPr>
        <p:blipFill>
          <a:blip r:embed="rId4"/>
          <a:stretch>
            <a:fillRect/>
          </a:stretch>
        </p:blipFill>
        <p:spPr>
          <a:xfrm>
            <a:off x="4956003" y="832064"/>
            <a:ext cx="7010400" cy="2895600"/>
          </a:xfrm>
          <a:prstGeom prst="rect">
            <a:avLst/>
          </a:prstGeom>
          <a:ln w="38100">
            <a:solidFill>
              <a:schemeClr val="tx1"/>
            </a:solidFill>
          </a:ln>
        </p:spPr>
      </p:pic>
      <p:sp>
        <p:nvSpPr>
          <p:cNvPr id="6" name="TextBox 5">
            <a:extLst>
              <a:ext uri="{FF2B5EF4-FFF2-40B4-BE49-F238E27FC236}">
                <a16:creationId xmlns:a16="http://schemas.microsoft.com/office/drawing/2014/main" id="{34C2A367-CA6F-F549-899F-53D6F5AE18F5}"/>
              </a:ext>
            </a:extLst>
          </p:cNvPr>
          <p:cNvSpPr txBox="1"/>
          <p:nvPr/>
        </p:nvSpPr>
        <p:spPr>
          <a:xfrm>
            <a:off x="214489" y="124178"/>
            <a:ext cx="5685270" cy="707886"/>
          </a:xfrm>
          <a:prstGeom prst="rect">
            <a:avLst/>
          </a:prstGeom>
          <a:noFill/>
        </p:spPr>
        <p:txBody>
          <a:bodyPr wrap="square" rtlCol="0">
            <a:spAutoFit/>
          </a:bodyPr>
          <a:lstStyle/>
          <a:p>
            <a:r>
              <a:rPr lang="en-US" sz="4000" dirty="0">
                <a:latin typeface="Garamond" panose="02020404030301010803" pitchFamily="18" charset="0"/>
              </a:rPr>
              <a:t>Example Of Refactoring</a:t>
            </a:r>
          </a:p>
        </p:txBody>
      </p:sp>
      <p:pic>
        <p:nvPicPr>
          <p:cNvPr id="9" name="Picture 8">
            <a:extLst>
              <a:ext uri="{FF2B5EF4-FFF2-40B4-BE49-F238E27FC236}">
                <a16:creationId xmlns:a16="http://schemas.microsoft.com/office/drawing/2014/main" id="{E9D62472-87CC-DB40-8E7D-ADF92841A042}"/>
              </a:ext>
            </a:extLst>
          </p:cNvPr>
          <p:cNvPicPr>
            <a:picLocks noChangeAspect="1"/>
          </p:cNvPicPr>
          <p:nvPr/>
        </p:nvPicPr>
        <p:blipFill>
          <a:blip r:embed="rId5"/>
          <a:stretch>
            <a:fillRect/>
          </a:stretch>
        </p:blipFill>
        <p:spPr>
          <a:xfrm>
            <a:off x="604578" y="3669753"/>
            <a:ext cx="3771900" cy="825500"/>
          </a:xfrm>
          <a:prstGeom prst="rect">
            <a:avLst/>
          </a:prstGeom>
        </p:spPr>
      </p:pic>
      <p:sp>
        <p:nvSpPr>
          <p:cNvPr id="2" name="Slide Number Placeholder 1">
            <a:extLst>
              <a:ext uri="{FF2B5EF4-FFF2-40B4-BE49-F238E27FC236}">
                <a16:creationId xmlns:a16="http://schemas.microsoft.com/office/drawing/2014/main" id="{FCC78162-F760-0D45-A05A-48F3B9C239CD}"/>
              </a:ext>
            </a:extLst>
          </p:cNvPr>
          <p:cNvSpPr>
            <a:spLocks noGrp="1"/>
          </p:cNvSpPr>
          <p:nvPr>
            <p:ph type="sldNum" sz="quarter" idx="12"/>
          </p:nvPr>
        </p:nvSpPr>
        <p:spPr/>
        <p:txBody>
          <a:bodyPr/>
          <a:lstStyle/>
          <a:p>
            <a:fld id="{5DF16759-EFA5-A34C-8259-B744E9EC865C}" type="slidenum">
              <a:rPr lang="en-US" smtClean="0"/>
              <a:t>13</a:t>
            </a:fld>
            <a:endParaRPr lang="en-US" dirty="0"/>
          </a:p>
        </p:txBody>
      </p:sp>
      <p:sp>
        <p:nvSpPr>
          <p:cNvPr id="11" name="Rectangle 10">
            <a:extLst>
              <a:ext uri="{FF2B5EF4-FFF2-40B4-BE49-F238E27FC236}">
                <a16:creationId xmlns:a16="http://schemas.microsoft.com/office/drawing/2014/main" id="{46AF4158-F6F8-D745-9EF5-6E90DD1B3F47}"/>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
        <p:nvSpPr>
          <p:cNvPr id="21" name="Oval 20">
            <a:extLst>
              <a:ext uri="{FF2B5EF4-FFF2-40B4-BE49-F238E27FC236}">
                <a16:creationId xmlns:a16="http://schemas.microsoft.com/office/drawing/2014/main" id="{A5BB6BD2-B39F-A84B-87B5-4E339ABD5B1F}"/>
              </a:ext>
            </a:extLst>
          </p:cNvPr>
          <p:cNvSpPr/>
          <p:nvPr/>
        </p:nvSpPr>
        <p:spPr>
          <a:xfrm>
            <a:off x="5091549" y="4014067"/>
            <a:ext cx="2277835" cy="810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act of informing</a:t>
            </a:r>
          </a:p>
        </p:txBody>
      </p:sp>
      <p:sp>
        <p:nvSpPr>
          <p:cNvPr id="22" name="Oval 21">
            <a:extLst>
              <a:ext uri="{FF2B5EF4-FFF2-40B4-BE49-F238E27FC236}">
                <a16:creationId xmlns:a16="http://schemas.microsoft.com/office/drawing/2014/main" id="{A75622F4-3892-9347-934F-EB839FD973A6}"/>
              </a:ext>
            </a:extLst>
          </p:cNvPr>
          <p:cNvSpPr/>
          <p:nvPr/>
        </p:nvSpPr>
        <p:spPr>
          <a:xfrm>
            <a:off x="9220200" y="3924058"/>
            <a:ext cx="2400300" cy="9712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description of participation benefit</a:t>
            </a:r>
          </a:p>
        </p:txBody>
      </p:sp>
      <p:sp>
        <p:nvSpPr>
          <p:cNvPr id="23" name="Oval 22">
            <a:extLst>
              <a:ext uri="{FF2B5EF4-FFF2-40B4-BE49-F238E27FC236}">
                <a16:creationId xmlns:a16="http://schemas.microsoft.com/office/drawing/2014/main" id="{90589576-215D-184B-A3D5-2F1D4787337B}"/>
              </a:ext>
            </a:extLst>
          </p:cNvPr>
          <p:cNvSpPr/>
          <p:nvPr/>
        </p:nvSpPr>
        <p:spPr>
          <a:xfrm>
            <a:off x="9461500" y="5064604"/>
            <a:ext cx="2400300" cy="9712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description of participation risk</a:t>
            </a:r>
          </a:p>
        </p:txBody>
      </p:sp>
      <p:cxnSp>
        <p:nvCxnSpPr>
          <p:cNvPr id="24" name="Straight Arrow Connector 23">
            <a:extLst>
              <a:ext uri="{FF2B5EF4-FFF2-40B4-BE49-F238E27FC236}">
                <a16:creationId xmlns:a16="http://schemas.microsoft.com/office/drawing/2014/main" id="{7B26ADE8-426D-504F-A1B0-59EFDF8AC1C2}"/>
              </a:ext>
            </a:extLst>
          </p:cNvPr>
          <p:cNvCxnSpPr>
            <a:cxnSpLocks/>
            <a:stCxn id="22" idx="2"/>
            <a:endCxn id="21" idx="6"/>
          </p:cNvCxnSpPr>
          <p:nvPr/>
        </p:nvCxnSpPr>
        <p:spPr>
          <a:xfrm flipH="1">
            <a:off x="7369384" y="4409659"/>
            <a:ext cx="1850816" cy="98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80454C-9359-7048-9D94-327B3A972759}"/>
              </a:ext>
            </a:extLst>
          </p:cNvPr>
          <p:cNvCxnSpPr>
            <a:cxnSpLocks/>
            <a:stCxn id="23" idx="2"/>
            <a:endCxn id="21" idx="6"/>
          </p:cNvCxnSpPr>
          <p:nvPr/>
        </p:nvCxnSpPr>
        <p:spPr>
          <a:xfrm flipH="1" flipV="1">
            <a:off x="7369384" y="4419533"/>
            <a:ext cx="2092116" cy="1130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58D68C0-196A-2D4E-BC93-0E93CD4A0891}"/>
              </a:ext>
            </a:extLst>
          </p:cNvPr>
          <p:cNvSpPr txBox="1"/>
          <p:nvPr/>
        </p:nvSpPr>
        <p:spPr>
          <a:xfrm>
            <a:off x="8081282" y="4189278"/>
            <a:ext cx="1013611" cy="276999"/>
          </a:xfrm>
          <a:prstGeom prst="rect">
            <a:avLst/>
          </a:prstGeom>
          <a:noFill/>
        </p:spPr>
        <p:txBody>
          <a:bodyPr wrap="none" rtlCol="0">
            <a:spAutoFit/>
          </a:bodyPr>
          <a:lstStyle/>
          <a:p>
            <a:r>
              <a:rPr lang="en-US" sz="1200" dirty="0"/>
              <a:t>participant in</a:t>
            </a:r>
          </a:p>
        </p:txBody>
      </p:sp>
      <p:sp>
        <p:nvSpPr>
          <p:cNvPr id="27" name="TextBox 26">
            <a:extLst>
              <a:ext uri="{FF2B5EF4-FFF2-40B4-BE49-F238E27FC236}">
                <a16:creationId xmlns:a16="http://schemas.microsoft.com/office/drawing/2014/main" id="{0B76F07A-B5AA-3045-8858-D49390C8A3F8}"/>
              </a:ext>
            </a:extLst>
          </p:cNvPr>
          <p:cNvSpPr txBox="1"/>
          <p:nvPr/>
        </p:nvSpPr>
        <p:spPr>
          <a:xfrm>
            <a:off x="8561200" y="4822997"/>
            <a:ext cx="1013611" cy="276999"/>
          </a:xfrm>
          <a:prstGeom prst="rect">
            <a:avLst/>
          </a:prstGeom>
          <a:noFill/>
        </p:spPr>
        <p:txBody>
          <a:bodyPr wrap="none" rtlCol="0">
            <a:spAutoFit/>
          </a:bodyPr>
          <a:lstStyle/>
          <a:p>
            <a:r>
              <a:rPr lang="en-US" sz="1200" dirty="0"/>
              <a:t>participant in</a:t>
            </a:r>
          </a:p>
        </p:txBody>
      </p:sp>
      <p:sp>
        <p:nvSpPr>
          <p:cNvPr id="28" name="Oval 27">
            <a:extLst>
              <a:ext uri="{FF2B5EF4-FFF2-40B4-BE49-F238E27FC236}">
                <a16:creationId xmlns:a16="http://schemas.microsoft.com/office/drawing/2014/main" id="{7F3957A4-6ECD-7E4A-BF28-B1165CD55432}"/>
              </a:ext>
            </a:extLst>
          </p:cNvPr>
          <p:cNvSpPr/>
          <p:nvPr/>
        </p:nvSpPr>
        <p:spPr>
          <a:xfrm>
            <a:off x="4926510" y="5919960"/>
            <a:ext cx="2607914" cy="73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directive information entity</a:t>
            </a:r>
          </a:p>
        </p:txBody>
      </p:sp>
      <p:cxnSp>
        <p:nvCxnSpPr>
          <p:cNvPr id="29" name="Straight Arrow Connector 28">
            <a:extLst>
              <a:ext uri="{FF2B5EF4-FFF2-40B4-BE49-F238E27FC236}">
                <a16:creationId xmlns:a16="http://schemas.microsoft.com/office/drawing/2014/main" id="{00A347EC-D7AF-054D-9FA4-0BD39FB5B60A}"/>
              </a:ext>
            </a:extLst>
          </p:cNvPr>
          <p:cNvCxnSpPr>
            <a:cxnSpLocks/>
            <a:stCxn id="28" idx="0"/>
            <a:endCxn id="21" idx="4"/>
          </p:cNvCxnSpPr>
          <p:nvPr/>
        </p:nvCxnSpPr>
        <p:spPr>
          <a:xfrm flipV="1">
            <a:off x="6230467" y="4824998"/>
            <a:ext cx="0" cy="1094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C253EF-5D4D-D04A-956B-58B766D05F6B}"/>
              </a:ext>
            </a:extLst>
          </p:cNvPr>
          <p:cNvSpPr txBox="1"/>
          <p:nvPr/>
        </p:nvSpPr>
        <p:spPr>
          <a:xfrm>
            <a:off x="5423543" y="5273206"/>
            <a:ext cx="825419" cy="276999"/>
          </a:xfrm>
          <a:prstGeom prst="rect">
            <a:avLst/>
          </a:prstGeom>
          <a:noFill/>
        </p:spPr>
        <p:txBody>
          <a:bodyPr wrap="none" rtlCol="0">
            <a:spAutoFit/>
          </a:bodyPr>
          <a:lstStyle/>
          <a:p>
            <a:r>
              <a:rPr lang="en-US" sz="1200" dirty="0"/>
              <a:t>prescribes</a:t>
            </a:r>
          </a:p>
        </p:txBody>
      </p:sp>
      <p:sp>
        <p:nvSpPr>
          <p:cNvPr id="32" name="Oval 31">
            <a:extLst>
              <a:ext uri="{FF2B5EF4-FFF2-40B4-BE49-F238E27FC236}">
                <a16:creationId xmlns:a16="http://schemas.microsoft.com/office/drawing/2014/main" id="{3785CE43-492A-2541-A180-E79C4ABF4F95}"/>
              </a:ext>
            </a:extLst>
          </p:cNvPr>
          <p:cNvSpPr/>
          <p:nvPr/>
        </p:nvSpPr>
        <p:spPr>
          <a:xfrm>
            <a:off x="214489" y="6375334"/>
            <a:ext cx="315774" cy="2304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badi MT Condensed Light" panose="020B0306030101010103" pitchFamily="34" charset="77"/>
            </a:endParaRPr>
          </a:p>
        </p:txBody>
      </p:sp>
      <p:sp>
        <p:nvSpPr>
          <p:cNvPr id="33" name="TextBox 32">
            <a:extLst>
              <a:ext uri="{FF2B5EF4-FFF2-40B4-BE49-F238E27FC236}">
                <a16:creationId xmlns:a16="http://schemas.microsoft.com/office/drawing/2014/main" id="{58289D6E-3224-DA4E-A269-E9AD729C5FBE}"/>
              </a:ext>
            </a:extLst>
          </p:cNvPr>
          <p:cNvSpPr txBox="1"/>
          <p:nvPr/>
        </p:nvSpPr>
        <p:spPr>
          <a:xfrm>
            <a:off x="530263" y="6375334"/>
            <a:ext cx="705258" cy="276999"/>
          </a:xfrm>
          <a:prstGeom prst="rect">
            <a:avLst/>
          </a:prstGeom>
          <a:noFill/>
        </p:spPr>
        <p:txBody>
          <a:bodyPr wrap="none" rtlCol="0">
            <a:spAutoFit/>
          </a:bodyPr>
          <a:lstStyle/>
          <a:p>
            <a:r>
              <a:rPr lang="en-US" sz="1200" dirty="0"/>
              <a:t>instance</a:t>
            </a:r>
          </a:p>
        </p:txBody>
      </p:sp>
    </p:spTree>
    <p:extLst>
      <p:ext uri="{BB962C8B-B14F-4D97-AF65-F5344CB8AC3E}">
        <p14:creationId xmlns:p14="http://schemas.microsoft.com/office/powerpoint/2010/main" val="386773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2AA6769-90F1-4541-AF03-57F729C1DC68}"/>
              </a:ext>
            </a:extLst>
          </p:cNvPr>
          <p:cNvSpPr/>
          <p:nvPr/>
        </p:nvSpPr>
        <p:spPr>
          <a:xfrm>
            <a:off x="214489" y="804937"/>
            <a:ext cx="4527025" cy="2196514"/>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r>
              <a:rPr lang="en-US" sz="3600" dirty="0">
                <a:latin typeface="Garamond" panose="02020404030301010803" pitchFamily="18" charset="0"/>
              </a:rPr>
              <a:t>…</a:t>
            </a:r>
          </a:p>
        </p:txBody>
      </p:sp>
      <p:sp>
        <p:nvSpPr>
          <p:cNvPr id="10" name="Rectangle 9">
            <a:extLst>
              <a:ext uri="{FF2B5EF4-FFF2-40B4-BE49-F238E27FC236}">
                <a16:creationId xmlns:a16="http://schemas.microsoft.com/office/drawing/2014/main" id="{BF9411F8-B9D3-8E47-A3A0-D3F3B9CCB357}"/>
              </a:ext>
            </a:extLst>
          </p:cNvPr>
          <p:cNvSpPr/>
          <p:nvPr/>
        </p:nvSpPr>
        <p:spPr>
          <a:xfrm>
            <a:off x="214489" y="3109126"/>
            <a:ext cx="4527025" cy="2196514"/>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endParaRPr lang="en-US" sz="3600" dirty="0">
              <a:latin typeface="Garamond" panose="02020404030301010803" pitchFamily="18" charset="0"/>
            </a:endParaRPr>
          </a:p>
          <a:p>
            <a:pPr algn="ctr"/>
            <a:r>
              <a:rPr lang="en-US" sz="3600" dirty="0">
                <a:latin typeface="Garamond" panose="02020404030301010803" pitchFamily="18" charset="0"/>
              </a:rPr>
              <a:t>…</a:t>
            </a:r>
          </a:p>
        </p:txBody>
      </p:sp>
      <p:pic>
        <p:nvPicPr>
          <p:cNvPr id="3" name="Picture 2">
            <a:extLst>
              <a:ext uri="{FF2B5EF4-FFF2-40B4-BE49-F238E27FC236}">
                <a16:creationId xmlns:a16="http://schemas.microsoft.com/office/drawing/2014/main" id="{B3129BAF-71F7-7848-B1FE-E43D6814FDD3}"/>
              </a:ext>
            </a:extLst>
          </p:cNvPr>
          <p:cNvPicPr>
            <a:picLocks noChangeAspect="1"/>
          </p:cNvPicPr>
          <p:nvPr/>
        </p:nvPicPr>
        <p:blipFill rotWithShape="1">
          <a:blip r:embed="rId3"/>
          <a:srcRect t="-21064" b="72785"/>
          <a:stretch/>
        </p:blipFill>
        <p:spPr>
          <a:xfrm>
            <a:off x="317272" y="874513"/>
            <a:ext cx="4325322" cy="1016918"/>
          </a:xfrm>
          <a:prstGeom prst="rect">
            <a:avLst/>
          </a:prstGeom>
        </p:spPr>
      </p:pic>
      <p:sp>
        <p:nvSpPr>
          <p:cNvPr id="6" name="TextBox 5">
            <a:extLst>
              <a:ext uri="{FF2B5EF4-FFF2-40B4-BE49-F238E27FC236}">
                <a16:creationId xmlns:a16="http://schemas.microsoft.com/office/drawing/2014/main" id="{34C2A367-CA6F-F549-899F-53D6F5AE18F5}"/>
              </a:ext>
            </a:extLst>
          </p:cNvPr>
          <p:cNvSpPr txBox="1"/>
          <p:nvPr/>
        </p:nvSpPr>
        <p:spPr>
          <a:xfrm>
            <a:off x="214489" y="124178"/>
            <a:ext cx="5685270" cy="707886"/>
          </a:xfrm>
          <a:prstGeom prst="rect">
            <a:avLst/>
          </a:prstGeom>
          <a:noFill/>
        </p:spPr>
        <p:txBody>
          <a:bodyPr wrap="square" rtlCol="0">
            <a:spAutoFit/>
          </a:bodyPr>
          <a:lstStyle/>
          <a:p>
            <a:r>
              <a:rPr lang="en-US" sz="4000" dirty="0">
                <a:latin typeface="Garamond" panose="02020404030301010803" pitchFamily="18" charset="0"/>
              </a:rPr>
              <a:t>Example Of Refactoring</a:t>
            </a:r>
          </a:p>
        </p:txBody>
      </p:sp>
      <p:pic>
        <p:nvPicPr>
          <p:cNvPr id="9" name="Picture 8">
            <a:extLst>
              <a:ext uri="{FF2B5EF4-FFF2-40B4-BE49-F238E27FC236}">
                <a16:creationId xmlns:a16="http://schemas.microsoft.com/office/drawing/2014/main" id="{E9D62472-87CC-DB40-8E7D-ADF92841A042}"/>
              </a:ext>
            </a:extLst>
          </p:cNvPr>
          <p:cNvPicPr>
            <a:picLocks noChangeAspect="1"/>
          </p:cNvPicPr>
          <p:nvPr/>
        </p:nvPicPr>
        <p:blipFill>
          <a:blip r:embed="rId4"/>
          <a:stretch>
            <a:fillRect/>
          </a:stretch>
        </p:blipFill>
        <p:spPr>
          <a:xfrm>
            <a:off x="604578" y="3669753"/>
            <a:ext cx="3771900" cy="825500"/>
          </a:xfrm>
          <a:prstGeom prst="rect">
            <a:avLst/>
          </a:prstGeom>
        </p:spPr>
      </p:pic>
      <p:sp>
        <p:nvSpPr>
          <p:cNvPr id="2" name="Slide Number Placeholder 1">
            <a:extLst>
              <a:ext uri="{FF2B5EF4-FFF2-40B4-BE49-F238E27FC236}">
                <a16:creationId xmlns:a16="http://schemas.microsoft.com/office/drawing/2014/main" id="{FCC78162-F760-0D45-A05A-48F3B9C239CD}"/>
              </a:ext>
            </a:extLst>
          </p:cNvPr>
          <p:cNvSpPr>
            <a:spLocks noGrp="1"/>
          </p:cNvSpPr>
          <p:nvPr>
            <p:ph type="sldNum" sz="quarter" idx="12"/>
          </p:nvPr>
        </p:nvSpPr>
        <p:spPr/>
        <p:txBody>
          <a:bodyPr/>
          <a:lstStyle/>
          <a:p>
            <a:fld id="{5DF16759-EFA5-A34C-8259-B744E9EC865C}" type="slidenum">
              <a:rPr lang="en-US" smtClean="0"/>
              <a:t>14</a:t>
            </a:fld>
            <a:endParaRPr lang="en-US"/>
          </a:p>
        </p:txBody>
      </p:sp>
      <p:sp>
        <p:nvSpPr>
          <p:cNvPr id="11" name="Rectangle 10">
            <a:extLst>
              <a:ext uri="{FF2B5EF4-FFF2-40B4-BE49-F238E27FC236}">
                <a16:creationId xmlns:a16="http://schemas.microsoft.com/office/drawing/2014/main" id="{46AF4158-F6F8-D745-9EF5-6E90DD1B3F47}"/>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
        <p:nvSpPr>
          <p:cNvPr id="21" name="Oval 20">
            <a:extLst>
              <a:ext uri="{FF2B5EF4-FFF2-40B4-BE49-F238E27FC236}">
                <a16:creationId xmlns:a16="http://schemas.microsoft.com/office/drawing/2014/main" id="{A5BB6BD2-B39F-A84B-87B5-4E339ABD5B1F}"/>
              </a:ext>
            </a:extLst>
          </p:cNvPr>
          <p:cNvSpPr/>
          <p:nvPr/>
        </p:nvSpPr>
        <p:spPr>
          <a:xfrm>
            <a:off x="5091549" y="4014067"/>
            <a:ext cx="2277835" cy="810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act of informing</a:t>
            </a:r>
          </a:p>
        </p:txBody>
      </p:sp>
      <p:sp>
        <p:nvSpPr>
          <p:cNvPr id="22" name="Oval 21">
            <a:extLst>
              <a:ext uri="{FF2B5EF4-FFF2-40B4-BE49-F238E27FC236}">
                <a16:creationId xmlns:a16="http://schemas.microsoft.com/office/drawing/2014/main" id="{A75622F4-3892-9347-934F-EB839FD973A6}"/>
              </a:ext>
            </a:extLst>
          </p:cNvPr>
          <p:cNvSpPr/>
          <p:nvPr/>
        </p:nvSpPr>
        <p:spPr>
          <a:xfrm>
            <a:off x="9220200" y="3924058"/>
            <a:ext cx="2400300" cy="9712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description of participation benefit</a:t>
            </a:r>
          </a:p>
        </p:txBody>
      </p:sp>
      <p:sp>
        <p:nvSpPr>
          <p:cNvPr id="23" name="Oval 22">
            <a:extLst>
              <a:ext uri="{FF2B5EF4-FFF2-40B4-BE49-F238E27FC236}">
                <a16:creationId xmlns:a16="http://schemas.microsoft.com/office/drawing/2014/main" id="{90589576-215D-184B-A3D5-2F1D4787337B}"/>
              </a:ext>
            </a:extLst>
          </p:cNvPr>
          <p:cNvSpPr/>
          <p:nvPr/>
        </p:nvSpPr>
        <p:spPr>
          <a:xfrm>
            <a:off x="9461500" y="5064604"/>
            <a:ext cx="2400300" cy="9712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description of participation risk</a:t>
            </a:r>
          </a:p>
        </p:txBody>
      </p:sp>
      <p:cxnSp>
        <p:nvCxnSpPr>
          <p:cNvPr id="24" name="Straight Arrow Connector 23">
            <a:extLst>
              <a:ext uri="{FF2B5EF4-FFF2-40B4-BE49-F238E27FC236}">
                <a16:creationId xmlns:a16="http://schemas.microsoft.com/office/drawing/2014/main" id="{7B26ADE8-426D-504F-A1B0-59EFDF8AC1C2}"/>
              </a:ext>
            </a:extLst>
          </p:cNvPr>
          <p:cNvCxnSpPr>
            <a:cxnSpLocks/>
            <a:stCxn id="22" idx="2"/>
            <a:endCxn id="21" idx="6"/>
          </p:cNvCxnSpPr>
          <p:nvPr/>
        </p:nvCxnSpPr>
        <p:spPr>
          <a:xfrm flipH="1">
            <a:off x="7369384" y="4409659"/>
            <a:ext cx="1850816" cy="98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80454C-9359-7048-9D94-327B3A972759}"/>
              </a:ext>
            </a:extLst>
          </p:cNvPr>
          <p:cNvCxnSpPr>
            <a:cxnSpLocks/>
            <a:stCxn id="23" idx="2"/>
            <a:endCxn id="21" idx="6"/>
          </p:cNvCxnSpPr>
          <p:nvPr/>
        </p:nvCxnSpPr>
        <p:spPr>
          <a:xfrm flipH="1" flipV="1">
            <a:off x="7369384" y="4419533"/>
            <a:ext cx="2092116" cy="1130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58D68C0-196A-2D4E-BC93-0E93CD4A0891}"/>
              </a:ext>
            </a:extLst>
          </p:cNvPr>
          <p:cNvSpPr txBox="1"/>
          <p:nvPr/>
        </p:nvSpPr>
        <p:spPr>
          <a:xfrm>
            <a:off x="8081282" y="4189278"/>
            <a:ext cx="1013611" cy="276999"/>
          </a:xfrm>
          <a:prstGeom prst="rect">
            <a:avLst/>
          </a:prstGeom>
          <a:noFill/>
        </p:spPr>
        <p:txBody>
          <a:bodyPr wrap="none" rtlCol="0">
            <a:spAutoFit/>
          </a:bodyPr>
          <a:lstStyle/>
          <a:p>
            <a:r>
              <a:rPr lang="en-US" sz="1200" dirty="0"/>
              <a:t>participant in</a:t>
            </a:r>
          </a:p>
        </p:txBody>
      </p:sp>
      <p:sp>
        <p:nvSpPr>
          <p:cNvPr id="27" name="TextBox 26">
            <a:extLst>
              <a:ext uri="{FF2B5EF4-FFF2-40B4-BE49-F238E27FC236}">
                <a16:creationId xmlns:a16="http://schemas.microsoft.com/office/drawing/2014/main" id="{0B76F07A-B5AA-3045-8858-D49390C8A3F8}"/>
              </a:ext>
            </a:extLst>
          </p:cNvPr>
          <p:cNvSpPr txBox="1"/>
          <p:nvPr/>
        </p:nvSpPr>
        <p:spPr>
          <a:xfrm>
            <a:off x="8561200" y="4822997"/>
            <a:ext cx="1013611" cy="276999"/>
          </a:xfrm>
          <a:prstGeom prst="rect">
            <a:avLst/>
          </a:prstGeom>
          <a:noFill/>
        </p:spPr>
        <p:txBody>
          <a:bodyPr wrap="none" rtlCol="0">
            <a:spAutoFit/>
          </a:bodyPr>
          <a:lstStyle/>
          <a:p>
            <a:r>
              <a:rPr lang="en-US" sz="1200" dirty="0"/>
              <a:t>participant in</a:t>
            </a:r>
          </a:p>
        </p:txBody>
      </p:sp>
      <p:sp>
        <p:nvSpPr>
          <p:cNvPr id="28" name="Oval 27">
            <a:extLst>
              <a:ext uri="{FF2B5EF4-FFF2-40B4-BE49-F238E27FC236}">
                <a16:creationId xmlns:a16="http://schemas.microsoft.com/office/drawing/2014/main" id="{7F3957A4-6ECD-7E4A-BF28-B1165CD55432}"/>
              </a:ext>
            </a:extLst>
          </p:cNvPr>
          <p:cNvSpPr/>
          <p:nvPr/>
        </p:nvSpPr>
        <p:spPr>
          <a:xfrm>
            <a:off x="4926510" y="5919960"/>
            <a:ext cx="2607914" cy="73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directive information entity</a:t>
            </a:r>
          </a:p>
        </p:txBody>
      </p:sp>
      <p:cxnSp>
        <p:nvCxnSpPr>
          <p:cNvPr id="29" name="Straight Arrow Connector 28">
            <a:extLst>
              <a:ext uri="{FF2B5EF4-FFF2-40B4-BE49-F238E27FC236}">
                <a16:creationId xmlns:a16="http://schemas.microsoft.com/office/drawing/2014/main" id="{00A347EC-D7AF-054D-9FA4-0BD39FB5B60A}"/>
              </a:ext>
            </a:extLst>
          </p:cNvPr>
          <p:cNvCxnSpPr>
            <a:cxnSpLocks/>
            <a:stCxn id="28" idx="0"/>
            <a:endCxn id="21" idx="4"/>
          </p:cNvCxnSpPr>
          <p:nvPr/>
        </p:nvCxnSpPr>
        <p:spPr>
          <a:xfrm flipV="1">
            <a:off x="6230467" y="4824998"/>
            <a:ext cx="0" cy="1094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C253EF-5D4D-D04A-956B-58B766D05F6B}"/>
              </a:ext>
            </a:extLst>
          </p:cNvPr>
          <p:cNvSpPr txBox="1"/>
          <p:nvPr/>
        </p:nvSpPr>
        <p:spPr>
          <a:xfrm>
            <a:off x="5423543" y="5273206"/>
            <a:ext cx="825419" cy="276999"/>
          </a:xfrm>
          <a:prstGeom prst="rect">
            <a:avLst/>
          </a:prstGeom>
          <a:noFill/>
        </p:spPr>
        <p:txBody>
          <a:bodyPr wrap="none" rtlCol="0">
            <a:spAutoFit/>
          </a:bodyPr>
          <a:lstStyle/>
          <a:p>
            <a:r>
              <a:rPr lang="en-US" sz="1200" dirty="0"/>
              <a:t>prescribes</a:t>
            </a:r>
          </a:p>
        </p:txBody>
      </p:sp>
      <p:sp>
        <p:nvSpPr>
          <p:cNvPr id="20" name="Oval 19">
            <a:extLst>
              <a:ext uri="{FF2B5EF4-FFF2-40B4-BE49-F238E27FC236}">
                <a16:creationId xmlns:a16="http://schemas.microsoft.com/office/drawing/2014/main" id="{06A950D3-7F59-6441-9409-962A1498A6BE}"/>
              </a:ext>
            </a:extLst>
          </p:cNvPr>
          <p:cNvSpPr/>
          <p:nvPr/>
        </p:nvSpPr>
        <p:spPr>
          <a:xfrm>
            <a:off x="8986536" y="2748120"/>
            <a:ext cx="2400300" cy="9712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description of broad consent</a:t>
            </a:r>
          </a:p>
        </p:txBody>
      </p:sp>
      <p:cxnSp>
        <p:nvCxnSpPr>
          <p:cNvPr id="31" name="Straight Arrow Connector 30">
            <a:extLst>
              <a:ext uri="{FF2B5EF4-FFF2-40B4-BE49-F238E27FC236}">
                <a16:creationId xmlns:a16="http://schemas.microsoft.com/office/drawing/2014/main" id="{518534E3-E983-FC42-B05C-8A3554A5ADD9}"/>
              </a:ext>
            </a:extLst>
          </p:cNvPr>
          <p:cNvCxnSpPr>
            <a:cxnSpLocks/>
            <a:stCxn id="20" idx="2"/>
          </p:cNvCxnSpPr>
          <p:nvPr/>
        </p:nvCxnSpPr>
        <p:spPr>
          <a:xfrm flipH="1">
            <a:off x="7369384" y="3233721"/>
            <a:ext cx="1617152" cy="1106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D4F5718-BD50-5F43-8616-10185D1149F5}"/>
              </a:ext>
            </a:extLst>
          </p:cNvPr>
          <p:cNvSpPr txBox="1"/>
          <p:nvPr/>
        </p:nvSpPr>
        <p:spPr>
          <a:xfrm>
            <a:off x="7454323" y="3422988"/>
            <a:ext cx="1013611" cy="276999"/>
          </a:xfrm>
          <a:prstGeom prst="rect">
            <a:avLst/>
          </a:prstGeom>
          <a:noFill/>
        </p:spPr>
        <p:txBody>
          <a:bodyPr wrap="none" rtlCol="0">
            <a:spAutoFit/>
          </a:bodyPr>
          <a:lstStyle/>
          <a:p>
            <a:r>
              <a:rPr lang="en-US" sz="1200" dirty="0"/>
              <a:t>participant in</a:t>
            </a:r>
          </a:p>
        </p:txBody>
      </p:sp>
      <p:sp>
        <p:nvSpPr>
          <p:cNvPr id="33" name="Oval 32">
            <a:extLst>
              <a:ext uri="{FF2B5EF4-FFF2-40B4-BE49-F238E27FC236}">
                <a16:creationId xmlns:a16="http://schemas.microsoft.com/office/drawing/2014/main" id="{37085B75-C55C-B744-9D14-4E73161F253F}"/>
              </a:ext>
            </a:extLst>
          </p:cNvPr>
          <p:cNvSpPr/>
          <p:nvPr/>
        </p:nvSpPr>
        <p:spPr>
          <a:xfrm>
            <a:off x="214489" y="6375334"/>
            <a:ext cx="315774" cy="2304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badi MT Condensed Light" panose="020B0306030101010103" pitchFamily="34" charset="77"/>
            </a:endParaRPr>
          </a:p>
        </p:txBody>
      </p:sp>
      <p:sp>
        <p:nvSpPr>
          <p:cNvPr id="34" name="TextBox 33">
            <a:extLst>
              <a:ext uri="{FF2B5EF4-FFF2-40B4-BE49-F238E27FC236}">
                <a16:creationId xmlns:a16="http://schemas.microsoft.com/office/drawing/2014/main" id="{3C49B0EB-2AB6-484A-8C31-262702B80298}"/>
              </a:ext>
            </a:extLst>
          </p:cNvPr>
          <p:cNvSpPr txBox="1"/>
          <p:nvPr/>
        </p:nvSpPr>
        <p:spPr>
          <a:xfrm>
            <a:off x="530263" y="6375334"/>
            <a:ext cx="705258" cy="276999"/>
          </a:xfrm>
          <a:prstGeom prst="rect">
            <a:avLst/>
          </a:prstGeom>
          <a:noFill/>
        </p:spPr>
        <p:txBody>
          <a:bodyPr wrap="none" rtlCol="0">
            <a:spAutoFit/>
          </a:bodyPr>
          <a:lstStyle/>
          <a:p>
            <a:r>
              <a:rPr lang="en-US" sz="1200" dirty="0"/>
              <a:t>instance</a:t>
            </a:r>
          </a:p>
        </p:txBody>
      </p:sp>
    </p:spTree>
    <p:extLst>
      <p:ext uri="{BB962C8B-B14F-4D97-AF65-F5344CB8AC3E}">
        <p14:creationId xmlns:p14="http://schemas.microsoft.com/office/powerpoint/2010/main" val="750190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4A30-4CE4-4949-8210-05E5902D2913}"/>
              </a:ext>
            </a:extLst>
          </p:cNvPr>
          <p:cNvSpPr>
            <a:spLocks noGrp="1"/>
          </p:cNvSpPr>
          <p:nvPr>
            <p:ph type="title"/>
          </p:nvPr>
        </p:nvSpPr>
        <p:spPr/>
        <p:txBody>
          <a:bodyPr/>
          <a:lstStyle/>
          <a:p>
            <a:r>
              <a:rPr lang="en-US" dirty="0">
                <a:latin typeface="Garamond" panose="02020404030301010803" pitchFamily="18" charset="0"/>
              </a:rPr>
              <a:t>Note: Asserted vs. Defined Classes</a:t>
            </a:r>
            <a:endParaRPr lang="en-US" dirty="0"/>
          </a:p>
        </p:txBody>
      </p:sp>
      <p:sp>
        <p:nvSpPr>
          <p:cNvPr id="3" name="Content Placeholder 2">
            <a:extLst>
              <a:ext uri="{FF2B5EF4-FFF2-40B4-BE49-F238E27FC236}">
                <a16:creationId xmlns:a16="http://schemas.microsoft.com/office/drawing/2014/main" id="{6ECBDEF3-6376-A743-B317-C59B71E8A9EC}"/>
              </a:ext>
            </a:extLst>
          </p:cNvPr>
          <p:cNvSpPr>
            <a:spLocks noGrp="1"/>
          </p:cNvSpPr>
          <p:nvPr>
            <p:ph idx="1"/>
          </p:nvPr>
        </p:nvSpPr>
        <p:spPr>
          <a:xfrm>
            <a:off x="477520" y="1690688"/>
            <a:ext cx="10876280" cy="4486275"/>
          </a:xfrm>
        </p:spPr>
        <p:txBody>
          <a:bodyPr>
            <a:normAutofit/>
          </a:bodyPr>
          <a:lstStyle/>
          <a:p>
            <a:pPr marL="457200" lvl="1" indent="0">
              <a:buNone/>
            </a:pPr>
            <a:r>
              <a:rPr lang="en-US" sz="2800" b="1" dirty="0">
                <a:latin typeface="Garamond" panose="02020404030301010803" pitchFamily="18" charset="0"/>
              </a:rPr>
              <a:t>Asserted Classes </a:t>
            </a:r>
            <a:r>
              <a:rPr lang="en-US" sz="2800" dirty="0">
                <a:latin typeface="Garamond" panose="02020404030301010803" pitchFamily="18" charset="0"/>
              </a:rPr>
              <a:t>are those classes that lack an equivalence axiom.</a:t>
            </a:r>
          </a:p>
          <a:p>
            <a:pPr lvl="1"/>
            <a:r>
              <a:rPr lang="en-US" sz="2800" dirty="0">
                <a:latin typeface="Garamond" panose="02020404030301010803" pitchFamily="18" charset="0"/>
              </a:rPr>
              <a:t>In the BFO framework, asserted classes correspond to universals.</a:t>
            </a:r>
          </a:p>
          <a:p>
            <a:pPr lvl="1"/>
            <a:r>
              <a:rPr lang="en-US" sz="2800" dirty="0">
                <a:latin typeface="Garamond" panose="02020404030301010803" pitchFamily="18" charset="0"/>
              </a:rPr>
              <a:t>All asserted classes must avoid multiple inheritance.</a:t>
            </a:r>
          </a:p>
          <a:p>
            <a:pPr lvl="1"/>
            <a:endParaRPr lang="en-US" sz="2800" dirty="0">
              <a:latin typeface="Garamond" panose="02020404030301010803" pitchFamily="18" charset="0"/>
            </a:endParaRPr>
          </a:p>
          <a:p>
            <a:pPr marL="457200" lvl="1" indent="0">
              <a:buNone/>
            </a:pPr>
            <a:r>
              <a:rPr lang="en-US" sz="2800" b="1" dirty="0">
                <a:latin typeface="Garamond" panose="02020404030301010803" pitchFamily="18" charset="0"/>
              </a:rPr>
              <a:t>Defined Classes </a:t>
            </a:r>
            <a:r>
              <a:rPr lang="en-US" sz="2800" dirty="0">
                <a:latin typeface="Garamond" panose="02020404030301010803" pitchFamily="18" charset="0"/>
              </a:rPr>
              <a:t>are those classes that have an equivalence axiom.</a:t>
            </a:r>
          </a:p>
          <a:p>
            <a:pPr lvl="1"/>
            <a:r>
              <a:rPr lang="en-US" sz="2800" dirty="0">
                <a:latin typeface="Garamond" panose="02020404030301010803" pitchFamily="18" charset="0"/>
              </a:rPr>
              <a:t>In the BFO framework, defined classes do not correspond to universals and are included as a matter of convenience.</a:t>
            </a:r>
          </a:p>
          <a:p>
            <a:pPr lvl="1"/>
            <a:r>
              <a:rPr lang="en-US" sz="2800" dirty="0">
                <a:latin typeface="Garamond" panose="02020404030301010803" pitchFamily="18" charset="0"/>
              </a:rPr>
              <a:t>Defined classes are not required to avoid multiple inheritance.</a:t>
            </a:r>
          </a:p>
        </p:txBody>
      </p:sp>
      <p:sp>
        <p:nvSpPr>
          <p:cNvPr id="6" name="Slide Number Placeholder 5">
            <a:extLst>
              <a:ext uri="{FF2B5EF4-FFF2-40B4-BE49-F238E27FC236}">
                <a16:creationId xmlns:a16="http://schemas.microsoft.com/office/drawing/2014/main" id="{D1266D7C-0964-C749-B4C1-C918BDD06603}"/>
              </a:ext>
            </a:extLst>
          </p:cNvPr>
          <p:cNvSpPr>
            <a:spLocks noGrp="1"/>
          </p:cNvSpPr>
          <p:nvPr>
            <p:ph type="sldNum" sz="quarter" idx="12"/>
          </p:nvPr>
        </p:nvSpPr>
        <p:spPr/>
        <p:txBody>
          <a:bodyPr/>
          <a:lstStyle/>
          <a:p>
            <a:fld id="{5DF16759-EFA5-A34C-8259-B744E9EC865C}" type="slidenum">
              <a:rPr lang="en-US" smtClean="0"/>
              <a:t>15</a:t>
            </a:fld>
            <a:endParaRPr lang="en-US"/>
          </a:p>
        </p:txBody>
      </p:sp>
      <p:sp>
        <p:nvSpPr>
          <p:cNvPr id="5" name="Rectangle 4">
            <a:extLst>
              <a:ext uri="{FF2B5EF4-FFF2-40B4-BE49-F238E27FC236}">
                <a16:creationId xmlns:a16="http://schemas.microsoft.com/office/drawing/2014/main" id="{DD986C21-D687-3E4F-AA7D-68F5CF662B10}"/>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2288829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4A30-4CE4-4949-8210-05E5902D2913}"/>
              </a:ext>
            </a:extLst>
          </p:cNvPr>
          <p:cNvSpPr>
            <a:spLocks noGrp="1"/>
          </p:cNvSpPr>
          <p:nvPr>
            <p:ph type="title"/>
          </p:nvPr>
        </p:nvSpPr>
        <p:spPr/>
        <p:txBody>
          <a:bodyPr/>
          <a:lstStyle/>
          <a:p>
            <a:r>
              <a:rPr lang="en-US" dirty="0">
                <a:latin typeface="Garamond" panose="02020404030301010803" pitchFamily="18" charset="0"/>
              </a:rPr>
              <a:t>Result of Design Choices</a:t>
            </a:r>
            <a:endParaRPr lang="en-US" dirty="0"/>
          </a:p>
        </p:txBody>
      </p:sp>
      <p:sp>
        <p:nvSpPr>
          <p:cNvPr id="3" name="Content Placeholder 2">
            <a:extLst>
              <a:ext uri="{FF2B5EF4-FFF2-40B4-BE49-F238E27FC236}">
                <a16:creationId xmlns:a16="http://schemas.microsoft.com/office/drawing/2014/main" id="{6ECBDEF3-6376-A743-B317-C59B71E8A9EC}"/>
              </a:ext>
            </a:extLst>
          </p:cNvPr>
          <p:cNvSpPr>
            <a:spLocks noGrp="1"/>
          </p:cNvSpPr>
          <p:nvPr>
            <p:ph idx="1"/>
          </p:nvPr>
        </p:nvSpPr>
        <p:spPr/>
        <p:txBody>
          <a:bodyPr>
            <a:normAutofit/>
          </a:bodyPr>
          <a:lstStyle/>
          <a:p>
            <a:pPr lvl="1"/>
            <a:r>
              <a:rPr lang="en-US" sz="4000" dirty="0">
                <a:latin typeface="Garamond" panose="02020404030301010803" pitchFamily="18" charset="0"/>
              </a:rPr>
              <a:t>Use of substantially fewer subclass axioms.</a:t>
            </a:r>
          </a:p>
          <a:p>
            <a:pPr lvl="1"/>
            <a:endParaRPr lang="en-US" sz="4000" dirty="0">
              <a:latin typeface="Garamond" panose="02020404030301010803" pitchFamily="18" charset="0"/>
            </a:endParaRPr>
          </a:p>
          <a:p>
            <a:pPr lvl="1"/>
            <a:r>
              <a:rPr lang="en-US" sz="4000" dirty="0">
                <a:latin typeface="Garamond" panose="02020404030301010803" pitchFamily="18" charset="0"/>
              </a:rPr>
              <a:t>Reduction of duplicate semantic content by using defined classes.</a:t>
            </a:r>
          </a:p>
        </p:txBody>
      </p:sp>
      <p:sp>
        <p:nvSpPr>
          <p:cNvPr id="6" name="Slide Number Placeholder 5">
            <a:extLst>
              <a:ext uri="{FF2B5EF4-FFF2-40B4-BE49-F238E27FC236}">
                <a16:creationId xmlns:a16="http://schemas.microsoft.com/office/drawing/2014/main" id="{D1266D7C-0964-C749-B4C1-C918BDD06603}"/>
              </a:ext>
            </a:extLst>
          </p:cNvPr>
          <p:cNvSpPr>
            <a:spLocks noGrp="1"/>
          </p:cNvSpPr>
          <p:nvPr>
            <p:ph type="sldNum" sz="quarter" idx="12"/>
          </p:nvPr>
        </p:nvSpPr>
        <p:spPr/>
        <p:txBody>
          <a:bodyPr/>
          <a:lstStyle/>
          <a:p>
            <a:fld id="{5DF16759-EFA5-A34C-8259-B744E9EC865C}" type="slidenum">
              <a:rPr lang="en-US" smtClean="0"/>
              <a:t>16</a:t>
            </a:fld>
            <a:endParaRPr lang="en-US"/>
          </a:p>
        </p:txBody>
      </p:sp>
      <p:sp>
        <p:nvSpPr>
          <p:cNvPr id="5" name="Rectangle 4">
            <a:extLst>
              <a:ext uri="{FF2B5EF4-FFF2-40B4-BE49-F238E27FC236}">
                <a16:creationId xmlns:a16="http://schemas.microsoft.com/office/drawing/2014/main" id="{DD986C21-D687-3E4F-AA7D-68F5CF662B10}"/>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3314287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4A30-4CE4-4949-8210-05E5902D2913}"/>
              </a:ext>
            </a:extLst>
          </p:cNvPr>
          <p:cNvSpPr>
            <a:spLocks noGrp="1"/>
          </p:cNvSpPr>
          <p:nvPr>
            <p:ph type="title"/>
          </p:nvPr>
        </p:nvSpPr>
        <p:spPr/>
        <p:txBody>
          <a:bodyPr/>
          <a:lstStyle/>
          <a:p>
            <a:r>
              <a:rPr lang="en-US" dirty="0">
                <a:latin typeface="Garamond" panose="02020404030301010803" pitchFamily="18" charset="0"/>
              </a:rPr>
              <a:t>Example</a:t>
            </a:r>
            <a:endParaRPr lang="en-US" dirty="0"/>
          </a:p>
        </p:txBody>
      </p:sp>
      <p:sp>
        <p:nvSpPr>
          <p:cNvPr id="3" name="Content Placeholder 2">
            <a:extLst>
              <a:ext uri="{FF2B5EF4-FFF2-40B4-BE49-F238E27FC236}">
                <a16:creationId xmlns:a16="http://schemas.microsoft.com/office/drawing/2014/main" id="{6ECBDEF3-6376-A743-B317-C59B71E8A9EC}"/>
              </a:ext>
            </a:extLst>
          </p:cNvPr>
          <p:cNvSpPr>
            <a:spLocks noGrp="1"/>
          </p:cNvSpPr>
          <p:nvPr>
            <p:ph idx="1"/>
          </p:nvPr>
        </p:nvSpPr>
        <p:spPr>
          <a:xfrm>
            <a:off x="335280" y="1774825"/>
            <a:ext cx="11353800" cy="4351338"/>
          </a:xfrm>
        </p:spPr>
        <p:txBody>
          <a:bodyPr>
            <a:noAutofit/>
          </a:bodyPr>
          <a:lstStyle/>
          <a:p>
            <a:pPr marL="457200" lvl="1" indent="0">
              <a:buNone/>
            </a:pPr>
            <a:r>
              <a:rPr lang="en-US" sz="3600" b="1" dirty="0">
                <a:latin typeface="Garamond" panose="02020404030301010803" pitchFamily="18" charset="0"/>
              </a:rPr>
              <a:t>Previously: </a:t>
            </a:r>
            <a:endParaRPr lang="en-US" sz="3600" dirty="0">
              <a:latin typeface="Garamond" panose="02020404030301010803" pitchFamily="18" charset="0"/>
            </a:endParaRPr>
          </a:p>
          <a:p>
            <a:pPr marL="457200" lvl="1" indent="0">
              <a:buNone/>
            </a:pPr>
            <a:r>
              <a:rPr lang="en-US" sz="3600" dirty="0">
                <a:latin typeface="Garamond" panose="02020404030301010803" pitchFamily="18" charset="0"/>
              </a:rPr>
              <a:t>Asserted Class: ‘specification of recontact method in informed consent form’ </a:t>
            </a:r>
          </a:p>
          <a:p>
            <a:pPr marL="457200" lvl="1" indent="0">
              <a:buNone/>
            </a:pPr>
            <a:endParaRPr lang="en-US" sz="3600" dirty="0">
              <a:latin typeface="Garamond" panose="02020404030301010803" pitchFamily="18" charset="0"/>
            </a:endParaRPr>
          </a:p>
          <a:p>
            <a:pPr marL="457200" lvl="1" indent="0">
              <a:buNone/>
            </a:pPr>
            <a:r>
              <a:rPr lang="en-US" sz="3600" b="1" dirty="0">
                <a:latin typeface="Garamond" panose="02020404030301010803" pitchFamily="18" charset="0"/>
              </a:rPr>
              <a:t>Revised: </a:t>
            </a:r>
            <a:endParaRPr lang="en-US" sz="3600" dirty="0">
              <a:latin typeface="Garamond" panose="02020404030301010803" pitchFamily="18" charset="0"/>
            </a:endParaRPr>
          </a:p>
          <a:p>
            <a:pPr marL="457200" lvl="1" indent="0">
              <a:buNone/>
            </a:pPr>
            <a:r>
              <a:rPr lang="en-US" sz="3600" dirty="0">
                <a:latin typeface="Garamond" panose="02020404030301010803" pitchFamily="18" charset="0"/>
              </a:rPr>
              <a:t>Asserted Class: ‘specification of recontact method’ </a:t>
            </a:r>
          </a:p>
          <a:p>
            <a:pPr marL="457200" lvl="1" indent="0">
              <a:buNone/>
            </a:pPr>
            <a:r>
              <a:rPr lang="en-US" sz="3600" dirty="0">
                <a:latin typeface="Garamond" panose="02020404030301010803" pitchFamily="18" charset="0"/>
              </a:rPr>
              <a:t>Asserted Class: ‘informed consent form’</a:t>
            </a:r>
          </a:p>
          <a:p>
            <a:pPr marL="457200" lvl="1" indent="0">
              <a:buNone/>
            </a:pPr>
            <a:endParaRPr lang="en-US" sz="3600" dirty="0">
              <a:latin typeface="Garamond" panose="02020404030301010803" pitchFamily="18" charset="0"/>
            </a:endParaRPr>
          </a:p>
        </p:txBody>
      </p:sp>
      <p:sp>
        <p:nvSpPr>
          <p:cNvPr id="6" name="Slide Number Placeholder 5">
            <a:extLst>
              <a:ext uri="{FF2B5EF4-FFF2-40B4-BE49-F238E27FC236}">
                <a16:creationId xmlns:a16="http://schemas.microsoft.com/office/drawing/2014/main" id="{D1266D7C-0964-C749-B4C1-C918BDD06603}"/>
              </a:ext>
            </a:extLst>
          </p:cNvPr>
          <p:cNvSpPr>
            <a:spLocks noGrp="1"/>
          </p:cNvSpPr>
          <p:nvPr>
            <p:ph type="sldNum" sz="quarter" idx="12"/>
          </p:nvPr>
        </p:nvSpPr>
        <p:spPr/>
        <p:txBody>
          <a:bodyPr/>
          <a:lstStyle/>
          <a:p>
            <a:fld id="{5DF16759-EFA5-A34C-8259-B744E9EC865C}" type="slidenum">
              <a:rPr lang="en-US" smtClean="0"/>
              <a:t>17</a:t>
            </a:fld>
            <a:endParaRPr lang="en-US"/>
          </a:p>
        </p:txBody>
      </p:sp>
      <p:sp>
        <p:nvSpPr>
          <p:cNvPr id="5" name="Rectangle 4">
            <a:extLst>
              <a:ext uri="{FF2B5EF4-FFF2-40B4-BE49-F238E27FC236}">
                <a16:creationId xmlns:a16="http://schemas.microsoft.com/office/drawing/2014/main" id="{DD986C21-D687-3E4F-AA7D-68F5CF662B10}"/>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3722407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C736-18CB-2E41-8BCE-C2A05626B9C9}"/>
              </a:ext>
            </a:extLst>
          </p:cNvPr>
          <p:cNvSpPr>
            <a:spLocks noGrp="1"/>
          </p:cNvSpPr>
          <p:nvPr>
            <p:ph type="title"/>
          </p:nvPr>
        </p:nvSpPr>
        <p:spPr/>
        <p:txBody>
          <a:bodyPr/>
          <a:lstStyle/>
          <a:p>
            <a:r>
              <a:rPr lang="en-US" dirty="0">
                <a:latin typeface="Garamond" panose="02020404030301010803" pitchFamily="18" charset="0"/>
              </a:rPr>
              <a:t>Simplified Representations</a:t>
            </a:r>
          </a:p>
        </p:txBody>
      </p:sp>
      <p:sp>
        <p:nvSpPr>
          <p:cNvPr id="3" name="Content Placeholder 2">
            <a:extLst>
              <a:ext uri="{FF2B5EF4-FFF2-40B4-BE49-F238E27FC236}">
                <a16:creationId xmlns:a16="http://schemas.microsoft.com/office/drawing/2014/main" id="{3DDBE30D-325A-7D46-804F-0CAFDF6B10CD}"/>
              </a:ext>
            </a:extLst>
          </p:cNvPr>
          <p:cNvSpPr>
            <a:spLocks noGrp="1"/>
          </p:cNvSpPr>
          <p:nvPr>
            <p:ph idx="1"/>
          </p:nvPr>
        </p:nvSpPr>
        <p:spPr>
          <a:xfrm>
            <a:off x="838200" y="1825625"/>
            <a:ext cx="4789992" cy="4351338"/>
          </a:xfrm>
        </p:spPr>
        <p:txBody>
          <a:bodyPr>
            <a:normAutofit/>
          </a:bodyPr>
          <a:lstStyle/>
          <a:p>
            <a:r>
              <a:rPr lang="en-US" sz="3200" dirty="0">
                <a:latin typeface="Garamond" panose="02020404030301010803" pitchFamily="18" charset="0"/>
              </a:rPr>
              <a:t>Small, general asserted classes facilitate better interoperability by reducing assumptions</a:t>
            </a:r>
          </a:p>
          <a:p>
            <a:endParaRPr lang="en-US" sz="3200" dirty="0">
              <a:latin typeface="Garamond" panose="02020404030301010803" pitchFamily="18" charset="0"/>
            </a:endParaRPr>
          </a:p>
          <a:p>
            <a:r>
              <a:rPr lang="en-US" sz="3200" dirty="0">
                <a:latin typeface="Garamond" panose="02020404030301010803" pitchFamily="18" charset="0"/>
              </a:rPr>
              <a:t>Increase representational flexibility by allowing for customized defined classes at the application level</a:t>
            </a:r>
          </a:p>
        </p:txBody>
      </p:sp>
      <p:sp>
        <p:nvSpPr>
          <p:cNvPr id="4" name="Slide Number Placeholder 3">
            <a:extLst>
              <a:ext uri="{FF2B5EF4-FFF2-40B4-BE49-F238E27FC236}">
                <a16:creationId xmlns:a16="http://schemas.microsoft.com/office/drawing/2014/main" id="{1012326E-F9D7-3347-8269-F9EFA1F1FA9C}"/>
              </a:ext>
            </a:extLst>
          </p:cNvPr>
          <p:cNvSpPr>
            <a:spLocks noGrp="1"/>
          </p:cNvSpPr>
          <p:nvPr>
            <p:ph type="sldNum" sz="quarter" idx="12"/>
          </p:nvPr>
        </p:nvSpPr>
        <p:spPr/>
        <p:txBody>
          <a:bodyPr/>
          <a:lstStyle/>
          <a:p>
            <a:fld id="{5DF16759-EFA5-A34C-8259-B744E9EC865C}" type="slidenum">
              <a:rPr lang="en-US" smtClean="0"/>
              <a:t>18</a:t>
            </a:fld>
            <a:endParaRPr lang="en-US"/>
          </a:p>
        </p:txBody>
      </p:sp>
      <p:sp>
        <p:nvSpPr>
          <p:cNvPr id="8" name="Rectangle 7">
            <a:extLst>
              <a:ext uri="{FF2B5EF4-FFF2-40B4-BE49-F238E27FC236}">
                <a16:creationId xmlns:a16="http://schemas.microsoft.com/office/drawing/2014/main" id="{52A5E620-BA7A-5446-9C16-D4B15A8C3265}"/>
              </a:ext>
            </a:extLst>
          </p:cNvPr>
          <p:cNvSpPr/>
          <p:nvPr/>
        </p:nvSpPr>
        <p:spPr>
          <a:xfrm>
            <a:off x="5965091" y="1866380"/>
            <a:ext cx="2645509" cy="359496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aramond" panose="02020404030301010803" pitchFamily="18" charset="0"/>
              </a:rPr>
              <a:t>Previous Version of ICO</a:t>
            </a:r>
          </a:p>
          <a:p>
            <a:pPr algn="ctr"/>
            <a:endParaRPr lang="en-US" sz="2000" dirty="0">
              <a:latin typeface="Garamond" panose="02020404030301010803" pitchFamily="18" charset="0"/>
            </a:endParaRPr>
          </a:p>
          <a:p>
            <a:pPr algn="ctr"/>
            <a:r>
              <a:rPr lang="en-US" sz="2000" dirty="0">
                <a:latin typeface="Garamond" panose="02020404030301010803" pitchFamily="18" charset="0"/>
              </a:rPr>
              <a:t>Active Ontology</a:t>
            </a:r>
          </a:p>
          <a:p>
            <a:pPr algn="ctr"/>
            <a:endParaRPr lang="en-US" sz="2000" dirty="0">
              <a:latin typeface="Garamond" panose="02020404030301010803" pitchFamily="18" charset="0"/>
            </a:endParaRPr>
          </a:p>
          <a:p>
            <a:pPr algn="ctr"/>
            <a:r>
              <a:rPr lang="en-US" sz="2000" dirty="0">
                <a:latin typeface="Garamond" panose="02020404030301010803" pitchFamily="18" charset="0"/>
              </a:rPr>
              <a:t>217 classes, including parent classes from imports.</a:t>
            </a:r>
          </a:p>
        </p:txBody>
      </p:sp>
      <p:sp>
        <p:nvSpPr>
          <p:cNvPr id="9" name="Rectangle 8">
            <a:extLst>
              <a:ext uri="{FF2B5EF4-FFF2-40B4-BE49-F238E27FC236}">
                <a16:creationId xmlns:a16="http://schemas.microsoft.com/office/drawing/2014/main" id="{04602711-4511-A841-AB9F-507A9DEB3446}"/>
              </a:ext>
            </a:extLst>
          </p:cNvPr>
          <p:cNvSpPr/>
          <p:nvPr/>
        </p:nvSpPr>
        <p:spPr>
          <a:xfrm>
            <a:off x="8903487" y="1866380"/>
            <a:ext cx="2645509" cy="3594968"/>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aramond" panose="02020404030301010803" pitchFamily="18" charset="0"/>
              </a:rPr>
              <a:t>Revision of ICO</a:t>
            </a:r>
          </a:p>
          <a:p>
            <a:pPr algn="ctr"/>
            <a:endParaRPr lang="en-US" sz="2000" dirty="0">
              <a:latin typeface="Garamond" panose="02020404030301010803" pitchFamily="18" charset="0"/>
            </a:endParaRPr>
          </a:p>
          <a:p>
            <a:pPr algn="ctr"/>
            <a:r>
              <a:rPr lang="en-US" sz="2000" dirty="0">
                <a:latin typeface="Garamond" panose="02020404030301010803" pitchFamily="18" charset="0"/>
              </a:rPr>
              <a:t>Active Ontology</a:t>
            </a:r>
          </a:p>
          <a:p>
            <a:pPr algn="ctr"/>
            <a:endParaRPr lang="en-US" sz="2000" dirty="0">
              <a:latin typeface="Garamond" panose="02020404030301010803" pitchFamily="18" charset="0"/>
            </a:endParaRPr>
          </a:p>
          <a:p>
            <a:pPr algn="ctr"/>
            <a:r>
              <a:rPr lang="en-US" sz="2000" dirty="0">
                <a:latin typeface="Garamond" panose="02020404030301010803" pitchFamily="18" charset="0"/>
              </a:rPr>
              <a:t>184 classes, including parent classes from imports</a:t>
            </a:r>
          </a:p>
        </p:txBody>
      </p:sp>
    </p:spTree>
    <p:extLst>
      <p:ext uri="{BB962C8B-B14F-4D97-AF65-F5344CB8AC3E}">
        <p14:creationId xmlns:p14="http://schemas.microsoft.com/office/powerpoint/2010/main" val="3482604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E9B1-ACCC-F24B-85E6-8A659D8E61E6}"/>
              </a:ext>
            </a:extLst>
          </p:cNvPr>
          <p:cNvSpPr>
            <a:spLocks noGrp="1"/>
          </p:cNvSpPr>
          <p:nvPr>
            <p:ph type="title"/>
          </p:nvPr>
        </p:nvSpPr>
        <p:spPr/>
        <p:txBody>
          <a:bodyPr/>
          <a:lstStyle/>
          <a:p>
            <a:r>
              <a:rPr lang="en-US" dirty="0">
                <a:latin typeface="Garamond" panose="02020404030301010803" pitchFamily="18" charset="0"/>
              </a:rPr>
              <a:t>Some RUBRIC Alignment Goals</a:t>
            </a:r>
          </a:p>
        </p:txBody>
      </p:sp>
      <p:sp>
        <p:nvSpPr>
          <p:cNvPr id="3" name="Content Placeholder 2">
            <a:extLst>
              <a:ext uri="{FF2B5EF4-FFF2-40B4-BE49-F238E27FC236}">
                <a16:creationId xmlns:a16="http://schemas.microsoft.com/office/drawing/2014/main" id="{C58DF338-F1C9-084B-A758-192FE30D4F3C}"/>
              </a:ext>
            </a:extLst>
          </p:cNvPr>
          <p:cNvSpPr>
            <a:spLocks noGrp="1"/>
          </p:cNvSpPr>
          <p:nvPr>
            <p:ph idx="1"/>
          </p:nvPr>
        </p:nvSpPr>
        <p:spPr/>
        <p:txBody>
          <a:bodyPr>
            <a:normAutofit/>
          </a:bodyPr>
          <a:lstStyle/>
          <a:p>
            <a:r>
              <a:rPr lang="en-US" sz="3600" dirty="0">
                <a:latin typeface="Garamond" panose="02020404030301010803" pitchFamily="18" charset="0"/>
              </a:rPr>
              <a:t>Expand representation beyond the US Common Rule</a:t>
            </a:r>
          </a:p>
          <a:p>
            <a:endParaRPr lang="en-US" sz="3600" dirty="0">
              <a:latin typeface="Garamond" panose="02020404030301010803" pitchFamily="18" charset="0"/>
            </a:endParaRPr>
          </a:p>
          <a:p>
            <a:r>
              <a:rPr lang="en-US" sz="3600" dirty="0">
                <a:latin typeface="Garamond" panose="02020404030301010803" pitchFamily="18" charset="0"/>
              </a:rPr>
              <a:t>Represent ‘informed consent’ in different legal contexts and jurisdictions</a:t>
            </a:r>
            <a:endParaRPr lang="en-US" sz="3600" dirty="0"/>
          </a:p>
          <a:p>
            <a:pPr marL="0" indent="0">
              <a:buNone/>
            </a:pPr>
            <a:endParaRPr lang="en-US" sz="3600" dirty="0">
              <a:latin typeface="Garamond" panose="02020404030301010803" pitchFamily="18" charset="0"/>
            </a:endParaRPr>
          </a:p>
          <a:p>
            <a:r>
              <a:rPr lang="en-US" sz="3600" dirty="0">
                <a:latin typeface="Garamond" panose="02020404030301010803" pitchFamily="18" charset="0"/>
              </a:rPr>
              <a:t>Concurrent effort with ICO refactoring</a:t>
            </a:r>
          </a:p>
        </p:txBody>
      </p:sp>
      <p:sp>
        <p:nvSpPr>
          <p:cNvPr id="4" name="Slide Number Placeholder 3">
            <a:extLst>
              <a:ext uri="{FF2B5EF4-FFF2-40B4-BE49-F238E27FC236}">
                <a16:creationId xmlns:a16="http://schemas.microsoft.com/office/drawing/2014/main" id="{55BBD766-FC61-884D-8D99-9F7EE8B9D9B9}"/>
              </a:ext>
            </a:extLst>
          </p:cNvPr>
          <p:cNvSpPr>
            <a:spLocks noGrp="1"/>
          </p:cNvSpPr>
          <p:nvPr>
            <p:ph type="sldNum" sz="quarter" idx="12"/>
          </p:nvPr>
        </p:nvSpPr>
        <p:spPr/>
        <p:txBody>
          <a:bodyPr/>
          <a:lstStyle/>
          <a:p>
            <a:fld id="{5DF16759-EFA5-A34C-8259-B744E9EC865C}" type="slidenum">
              <a:rPr lang="en-US" smtClean="0"/>
              <a:t>19</a:t>
            </a:fld>
            <a:endParaRPr lang="en-US"/>
          </a:p>
        </p:txBody>
      </p:sp>
      <p:sp>
        <p:nvSpPr>
          <p:cNvPr id="5" name="Rectangle 4">
            <a:extLst>
              <a:ext uri="{FF2B5EF4-FFF2-40B4-BE49-F238E27FC236}">
                <a16:creationId xmlns:a16="http://schemas.microsoft.com/office/drawing/2014/main" id="{6B623058-2C74-434B-A330-4F52388E36A0}"/>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308482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713-A6AB-5F4F-9A88-21EF242B17CA}"/>
              </a:ext>
            </a:extLst>
          </p:cNvPr>
          <p:cNvSpPr>
            <a:spLocks noGrp="1"/>
          </p:cNvSpPr>
          <p:nvPr>
            <p:ph type="title"/>
          </p:nvPr>
        </p:nvSpPr>
        <p:spPr/>
        <p:txBody>
          <a:bodyPr/>
          <a:lstStyle/>
          <a:p>
            <a:r>
              <a:rPr lang="en-US" dirty="0">
                <a:latin typeface="Garamond" panose="02020404030301010803" pitchFamily="18" charset="0"/>
              </a:rPr>
              <a:t>Background</a:t>
            </a:r>
          </a:p>
        </p:txBody>
      </p:sp>
      <p:sp>
        <p:nvSpPr>
          <p:cNvPr id="3" name="Content Placeholder 2">
            <a:extLst>
              <a:ext uri="{FF2B5EF4-FFF2-40B4-BE49-F238E27FC236}">
                <a16:creationId xmlns:a16="http://schemas.microsoft.com/office/drawing/2014/main" id="{617E593E-8EA4-8343-9227-3DE0070D7A63}"/>
              </a:ext>
            </a:extLst>
          </p:cNvPr>
          <p:cNvSpPr>
            <a:spLocks noGrp="1"/>
          </p:cNvSpPr>
          <p:nvPr>
            <p:ph idx="1"/>
          </p:nvPr>
        </p:nvSpPr>
        <p:spPr/>
        <p:txBody>
          <a:bodyPr>
            <a:normAutofit/>
          </a:bodyPr>
          <a:lstStyle/>
          <a:p>
            <a:r>
              <a:rPr lang="en-US" sz="3200" dirty="0">
                <a:latin typeface="Garamond" panose="02020404030301010803" pitchFamily="18" charset="0"/>
              </a:rPr>
              <a:t>ICO: the Informed Consent Ontology</a:t>
            </a:r>
          </a:p>
          <a:p>
            <a:pPr marL="0" indent="0">
              <a:buNone/>
            </a:pPr>
            <a:endParaRPr lang="en-US" sz="3200" dirty="0">
              <a:latin typeface="Garamond" panose="02020404030301010803" pitchFamily="18" charset="0"/>
            </a:endParaRPr>
          </a:p>
          <a:p>
            <a:r>
              <a:rPr lang="en-US" sz="3200" dirty="0">
                <a:latin typeface="Garamond" panose="02020404030301010803" pitchFamily="18" charset="0"/>
              </a:rPr>
              <a:t>CRO: the Common Rule Ontology</a:t>
            </a:r>
          </a:p>
          <a:p>
            <a:pPr marL="0" indent="0">
              <a:buNone/>
            </a:pPr>
            <a:endParaRPr lang="en-US" sz="32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316EB2D0-4EBD-4949-9F93-6C14759E3DF6}"/>
              </a:ext>
            </a:extLst>
          </p:cNvPr>
          <p:cNvSpPr>
            <a:spLocks noGrp="1"/>
          </p:cNvSpPr>
          <p:nvPr>
            <p:ph type="sldNum" sz="quarter" idx="12"/>
          </p:nvPr>
        </p:nvSpPr>
        <p:spPr/>
        <p:txBody>
          <a:bodyPr/>
          <a:lstStyle/>
          <a:p>
            <a:fld id="{5DF16759-EFA5-A34C-8259-B744E9EC865C}" type="slidenum">
              <a:rPr lang="en-US" smtClean="0"/>
              <a:t>2</a:t>
            </a:fld>
            <a:endParaRPr lang="en-US"/>
          </a:p>
        </p:txBody>
      </p:sp>
      <p:sp>
        <p:nvSpPr>
          <p:cNvPr id="5" name="Rectangle 4">
            <a:extLst>
              <a:ext uri="{FF2B5EF4-FFF2-40B4-BE49-F238E27FC236}">
                <a16:creationId xmlns:a16="http://schemas.microsoft.com/office/drawing/2014/main" id="{7B2F75D3-E9A7-374F-9E96-6DD89D253E2E}"/>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1397963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E9B1-ACCC-F24B-85E6-8A659D8E61E6}"/>
              </a:ext>
            </a:extLst>
          </p:cNvPr>
          <p:cNvSpPr>
            <a:spLocks noGrp="1"/>
          </p:cNvSpPr>
          <p:nvPr>
            <p:ph type="title"/>
          </p:nvPr>
        </p:nvSpPr>
        <p:spPr/>
        <p:txBody>
          <a:bodyPr/>
          <a:lstStyle/>
          <a:p>
            <a:r>
              <a:rPr lang="en-US" dirty="0">
                <a:latin typeface="Garamond" panose="02020404030301010803" pitchFamily="18" charset="0"/>
              </a:rPr>
              <a:t>IAO: Directive Information Entity</a:t>
            </a:r>
          </a:p>
        </p:txBody>
      </p:sp>
      <p:sp>
        <p:nvSpPr>
          <p:cNvPr id="4" name="Slide Number Placeholder 3">
            <a:extLst>
              <a:ext uri="{FF2B5EF4-FFF2-40B4-BE49-F238E27FC236}">
                <a16:creationId xmlns:a16="http://schemas.microsoft.com/office/drawing/2014/main" id="{55BBD766-FC61-884D-8D99-9F7EE8B9D9B9}"/>
              </a:ext>
            </a:extLst>
          </p:cNvPr>
          <p:cNvSpPr>
            <a:spLocks noGrp="1"/>
          </p:cNvSpPr>
          <p:nvPr>
            <p:ph type="sldNum" sz="quarter" idx="12"/>
          </p:nvPr>
        </p:nvSpPr>
        <p:spPr/>
        <p:txBody>
          <a:bodyPr/>
          <a:lstStyle/>
          <a:p>
            <a:fld id="{5DF16759-EFA5-A34C-8259-B744E9EC865C}" type="slidenum">
              <a:rPr lang="en-US" smtClean="0"/>
              <a:t>20</a:t>
            </a:fld>
            <a:endParaRPr lang="en-US"/>
          </a:p>
        </p:txBody>
      </p:sp>
      <p:sp>
        <p:nvSpPr>
          <p:cNvPr id="5" name="Rectangle 4">
            <a:extLst>
              <a:ext uri="{FF2B5EF4-FFF2-40B4-BE49-F238E27FC236}">
                <a16:creationId xmlns:a16="http://schemas.microsoft.com/office/drawing/2014/main" id="{6B623058-2C74-434B-A330-4F52388E36A0}"/>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pic>
        <p:nvPicPr>
          <p:cNvPr id="9" name="Picture 8">
            <a:extLst>
              <a:ext uri="{FF2B5EF4-FFF2-40B4-BE49-F238E27FC236}">
                <a16:creationId xmlns:a16="http://schemas.microsoft.com/office/drawing/2014/main" id="{BFD378C9-19BE-0040-B546-B5099A07D66F}"/>
              </a:ext>
            </a:extLst>
          </p:cNvPr>
          <p:cNvPicPr>
            <a:picLocks noChangeAspect="1"/>
          </p:cNvPicPr>
          <p:nvPr/>
        </p:nvPicPr>
        <p:blipFill>
          <a:blip r:embed="rId3"/>
          <a:stretch>
            <a:fillRect/>
          </a:stretch>
        </p:blipFill>
        <p:spPr>
          <a:xfrm>
            <a:off x="1054644" y="4138984"/>
            <a:ext cx="9664700" cy="2260600"/>
          </a:xfrm>
          <a:prstGeom prst="rect">
            <a:avLst/>
          </a:prstGeom>
          <a:ln w="38100">
            <a:solidFill>
              <a:schemeClr val="tx1"/>
            </a:solidFill>
          </a:ln>
        </p:spPr>
      </p:pic>
      <p:pic>
        <p:nvPicPr>
          <p:cNvPr id="11" name="Picture 10">
            <a:extLst>
              <a:ext uri="{FF2B5EF4-FFF2-40B4-BE49-F238E27FC236}">
                <a16:creationId xmlns:a16="http://schemas.microsoft.com/office/drawing/2014/main" id="{6AB96662-CE35-D34B-8D5C-66166BF3525A}"/>
              </a:ext>
            </a:extLst>
          </p:cNvPr>
          <p:cNvPicPr>
            <a:picLocks noChangeAspect="1"/>
          </p:cNvPicPr>
          <p:nvPr/>
        </p:nvPicPr>
        <p:blipFill>
          <a:blip r:embed="rId4"/>
          <a:stretch>
            <a:fillRect/>
          </a:stretch>
        </p:blipFill>
        <p:spPr>
          <a:xfrm>
            <a:off x="7231018" y="1503894"/>
            <a:ext cx="4470400" cy="2387600"/>
          </a:xfrm>
          <a:prstGeom prst="rect">
            <a:avLst/>
          </a:prstGeom>
          <a:ln w="38100">
            <a:solidFill>
              <a:schemeClr val="tx1"/>
            </a:solidFill>
          </a:ln>
        </p:spPr>
      </p:pic>
      <p:sp>
        <p:nvSpPr>
          <p:cNvPr id="14" name="Content Placeholder 2">
            <a:extLst>
              <a:ext uri="{FF2B5EF4-FFF2-40B4-BE49-F238E27FC236}">
                <a16:creationId xmlns:a16="http://schemas.microsoft.com/office/drawing/2014/main" id="{5E2D5CA3-6E83-5244-8FA2-C8DCDC7D3669}"/>
              </a:ext>
            </a:extLst>
          </p:cNvPr>
          <p:cNvSpPr>
            <a:spLocks noGrp="1"/>
          </p:cNvSpPr>
          <p:nvPr>
            <p:ph idx="1"/>
          </p:nvPr>
        </p:nvSpPr>
        <p:spPr>
          <a:xfrm>
            <a:off x="335280" y="1774825"/>
            <a:ext cx="6090572" cy="1640681"/>
          </a:xfrm>
        </p:spPr>
        <p:txBody>
          <a:bodyPr>
            <a:normAutofit/>
          </a:bodyPr>
          <a:lstStyle/>
          <a:p>
            <a:pPr lvl="1"/>
            <a:r>
              <a:rPr lang="en-US" sz="2800" dirty="0">
                <a:latin typeface="Garamond" panose="02020404030301010803" pitchFamily="18" charset="0"/>
              </a:rPr>
              <a:t>Existing IAO structure important to, but insufficient for, capturing components of informed consent documents</a:t>
            </a:r>
          </a:p>
          <a:p>
            <a:pPr marL="457200" lvl="1" indent="0">
              <a:buNone/>
            </a:pPr>
            <a:endParaRPr lang="en-US" sz="2800" dirty="0">
              <a:latin typeface="Garamond" panose="02020404030301010803" pitchFamily="18" charset="0"/>
            </a:endParaRPr>
          </a:p>
          <a:p>
            <a:pPr marL="457200" lvl="1" indent="0">
              <a:buNone/>
            </a:pPr>
            <a:endParaRPr lang="en-US" sz="2800" dirty="0">
              <a:latin typeface="Garamond" panose="02020404030301010803" pitchFamily="18" charset="0"/>
            </a:endParaRPr>
          </a:p>
        </p:txBody>
      </p:sp>
    </p:spTree>
    <p:extLst>
      <p:ext uri="{BB962C8B-B14F-4D97-AF65-F5344CB8AC3E}">
        <p14:creationId xmlns:p14="http://schemas.microsoft.com/office/powerpoint/2010/main" val="6041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26C2-8C0E-7A48-B1D1-EC878A4B53D9}"/>
              </a:ext>
            </a:extLst>
          </p:cNvPr>
          <p:cNvSpPr>
            <a:spLocks noGrp="1"/>
          </p:cNvSpPr>
          <p:nvPr>
            <p:ph type="title"/>
          </p:nvPr>
        </p:nvSpPr>
        <p:spPr/>
        <p:txBody>
          <a:bodyPr/>
          <a:lstStyle/>
          <a:p>
            <a:r>
              <a:rPr lang="en-US" dirty="0">
                <a:latin typeface="Garamond" panose="02020404030301010803" pitchFamily="18" charset="0"/>
              </a:rPr>
              <a:t>A Simplified Example</a:t>
            </a:r>
          </a:p>
        </p:txBody>
      </p:sp>
      <p:sp>
        <p:nvSpPr>
          <p:cNvPr id="4" name="Slide Number Placeholder 3">
            <a:extLst>
              <a:ext uri="{FF2B5EF4-FFF2-40B4-BE49-F238E27FC236}">
                <a16:creationId xmlns:a16="http://schemas.microsoft.com/office/drawing/2014/main" id="{FB108598-D6AE-9440-BC89-508076863A2F}"/>
              </a:ext>
            </a:extLst>
          </p:cNvPr>
          <p:cNvSpPr>
            <a:spLocks noGrp="1"/>
          </p:cNvSpPr>
          <p:nvPr>
            <p:ph type="sldNum" sz="quarter" idx="12"/>
          </p:nvPr>
        </p:nvSpPr>
        <p:spPr/>
        <p:txBody>
          <a:bodyPr/>
          <a:lstStyle/>
          <a:p>
            <a:fld id="{5DF16759-EFA5-A34C-8259-B744E9EC865C}" type="slidenum">
              <a:rPr lang="en-US" smtClean="0"/>
              <a:t>21</a:t>
            </a:fld>
            <a:endParaRPr lang="en-US" dirty="0"/>
          </a:p>
        </p:txBody>
      </p:sp>
      <p:sp>
        <p:nvSpPr>
          <p:cNvPr id="16" name="Oval 15">
            <a:extLst>
              <a:ext uri="{FF2B5EF4-FFF2-40B4-BE49-F238E27FC236}">
                <a16:creationId xmlns:a16="http://schemas.microsoft.com/office/drawing/2014/main" id="{9217C675-393D-7E44-9CB9-12C7CB970615}"/>
              </a:ext>
            </a:extLst>
          </p:cNvPr>
          <p:cNvSpPr/>
          <p:nvPr/>
        </p:nvSpPr>
        <p:spPr>
          <a:xfrm>
            <a:off x="9075965" y="4032587"/>
            <a:ext cx="2277835" cy="810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act of informing</a:t>
            </a:r>
          </a:p>
        </p:txBody>
      </p:sp>
      <p:sp>
        <p:nvSpPr>
          <p:cNvPr id="18" name="Oval 17">
            <a:extLst>
              <a:ext uri="{FF2B5EF4-FFF2-40B4-BE49-F238E27FC236}">
                <a16:creationId xmlns:a16="http://schemas.microsoft.com/office/drawing/2014/main" id="{1A868453-1690-4240-902F-91543515114E}"/>
              </a:ext>
            </a:extLst>
          </p:cNvPr>
          <p:cNvSpPr/>
          <p:nvPr/>
        </p:nvSpPr>
        <p:spPr>
          <a:xfrm>
            <a:off x="4680331" y="4068273"/>
            <a:ext cx="2607914" cy="73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directive information entity</a:t>
            </a:r>
          </a:p>
        </p:txBody>
      </p:sp>
      <p:cxnSp>
        <p:nvCxnSpPr>
          <p:cNvPr id="19" name="Straight Arrow Connector 18">
            <a:extLst>
              <a:ext uri="{FF2B5EF4-FFF2-40B4-BE49-F238E27FC236}">
                <a16:creationId xmlns:a16="http://schemas.microsoft.com/office/drawing/2014/main" id="{032C5F32-566B-164D-8C66-5C6060B726AB}"/>
              </a:ext>
            </a:extLst>
          </p:cNvPr>
          <p:cNvCxnSpPr>
            <a:cxnSpLocks/>
            <a:stCxn id="18" idx="6"/>
            <a:endCxn id="16" idx="2"/>
          </p:cNvCxnSpPr>
          <p:nvPr/>
        </p:nvCxnSpPr>
        <p:spPr>
          <a:xfrm>
            <a:off x="7288245" y="4438053"/>
            <a:ext cx="17877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D7827DB-86DA-5F45-AB72-FDEE2E142173}"/>
              </a:ext>
            </a:extLst>
          </p:cNvPr>
          <p:cNvSpPr txBox="1"/>
          <p:nvPr/>
        </p:nvSpPr>
        <p:spPr>
          <a:xfrm>
            <a:off x="7747960" y="4096821"/>
            <a:ext cx="825419" cy="276999"/>
          </a:xfrm>
          <a:prstGeom prst="rect">
            <a:avLst/>
          </a:prstGeom>
          <a:noFill/>
        </p:spPr>
        <p:txBody>
          <a:bodyPr wrap="none" rtlCol="0">
            <a:spAutoFit/>
          </a:bodyPr>
          <a:lstStyle/>
          <a:p>
            <a:r>
              <a:rPr lang="en-US" sz="1200" dirty="0"/>
              <a:t>prescribes</a:t>
            </a:r>
          </a:p>
        </p:txBody>
      </p:sp>
      <p:sp>
        <p:nvSpPr>
          <p:cNvPr id="24" name="Oval 23">
            <a:extLst>
              <a:ext uri="{FF2B5EF4-FFF2-40B4-BE49-F238E27FC236}">
                <a16:creationId xmlns:a16="http://schemas.microsoft.com/office/drawing/2014/main" id="{D1690697-6A53-F044-A0BE-D226B9A0703D}"/>
              </a:ext>
            </a:extLst>
          </p:cNvPr>
          <p:cNvSpPr/>
          <p:nvPr/>
        </p:nvSpPr>
        <p:spPr>
          <a:xfrm>
            <a:off x="214489" y="6375334"/>
            <a:ext cx="315774" cy="2304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badi MT Condensed Light" panose="020B0306030101010103" pitchFamily="34" charset="77"/>
            </a:endParaRPr>
          </a:p>
        </p:txBody>
      </p:sp>
      <p:sp>
        <p:nvSpPr>
          <p:cNvPr id="25" name="TextBox 24">
            <a:extLst>
              <a:ext uri="{FF2B5EF4-FFF2-40B4-BE49-F238E27FC236}">
                <a16:creationId xmlns:a16="http://schemas.microsoft.com/office/drawing/2014/main" id="{B3285408-7563-074E-91AD-8D3F7D716A53}"/>
              </a:ext>
            </a:extLst>
          </p:cNvPr>
          <p:cNvSpPr txBox="1"/>
          <p:nvPr/>
        </p:nvSpPr>
        <p:spPr>
          <a:xfrm>
            <a:off x="530263" y="6375334"/>
            <a:ext cx="705258" cy="276999"/>
          </a:xfrm>
          <a:prstGeom prst="rect">
            <a:avLst/>
          </a:prstGeom>
          <a:noFill/>
        </p:spPr>
        <p:txBody>
          <a:bodyPr wrap="none" rtlCol="0">
            <a:spAutoFit/>
          </a:bodyPr>
          <a:lstStyle/>
          <a:p>
            <a:r>
              <a:rPr lang="en-US" sz="1200" dirty="0"/>
              <a:t>instance</a:t>
            </a:r>
          </a:p>
        </p:txBody>
      </p:sp>
      <p:sp>
        <p:nvSpPr>
          <p:cNvPr id="26" name="Oval 25">
            <a:extLst>
              <a:ext uri="{FF2B5EF4-FFF2-40B4-BE49-F238E27FC236}">
                <a16:creationId xmlns:a16="http://schemas.microsoft.com/office/drawing/2014/main" id="{EEFFF0F2-0786-1640-A20D-6B6FE930C32A}"/>
              </a:ext>
            </a:extLst>
          </p:cNvPr>
          <p:cNvSpPr/>
          <p:nvPr/>
        </p:nvSpPr>
        <p:spPr>
          <a:xfrm>
            <a:off x="517167" y="4072112"/>
            <a:ext cx="2607914" cy="73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informed consent form</a:t>
            </a:r>
          </a:p>
        </p:txBody>
      </p:sp>
      <p:cxnSp>
        <p:nvCxnSpPr>
          <p:cNvPr id="28" name="Straight Arrow Connector 27">
            <a:extLst>
              <a:ext uri="{FF2B5EF4-FFF2-40B4-BE49-F238E27FC236}">
                <a16:creationId xmlns:a16="http://schemas.microsoft.com/office/drawing/2014/main" id="{D3A6D645-76EF-4649-89BA-4E096F502B55}"/>
              </a:ext>
            </a:extLst>
          </p:cNvPr>
          <p:cNvCxnSpPr>
            <a:cxnSpLocks/>
            <a:stCxn id="26" idx="6"/>
            <a:endCxn id="18" idx="2"/>
          </p:cNvCxnSpPr>
          <p:nvPr/>
        </p:nvCxnSpPr>
        <p:spPr>
          <a:xfrm flipV="1">
            <a:off x="3125081" y="4438053"/>
            <a:ext cx="1555250" cy="3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3D9A5C7-5C6E-744E-BDB8-8120B5FDB9C6}"/>
              </a:ext>
            </a:extLst>
          </p:cNvPr>
          <p:cNvSpPr txBox="1"/>
          <p:nvPr/>
        </p:nvSpPr>
        <p:spPr>
          <a:xfrm>
            <a:off x="3426474" y="4057270"/>
            <a:ext cx="692818" cy="276999"/>
          </a:xfrm>
          <a:prstGeom prst="rect">
            <a:avLst/>
          </a:prstGeom>
          <a:noFill/>
        </p:spPr>
        <p:txBody>
          <a:bodyPr wrap="none" rtlCol="0">
            <a:spAutoFit/>
          </a:bodyPr>
          <a:lstStyle/>
          <a:p>
            <a:r>
              <a:rPr lang="en-US" sz="1200" dirty="0"/>
              <a:t>has part</a:t>
            </a:r>
          </a:p>
        </p:txBody>
      </p:sp>
    </p:spTree>
    <p:extLst>
      <p:ext uri="{BB962C8B-B14F-4D97-AF65-F5344CB8AC3E}">
        <p14:creationId xmlns:p14="http://schemas.microsoft.com/office/powerpoint/2010/main" val="1989560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26C2-8C0E-7A48-B1D1-EC878A4B53D9}"/>
              </a:ext>
            </a:extLst>
          </p:cNvPr>
          <p:cNvSpPr>
            <a:spLocks noGrp="1"/>
          </p:cNvSpPr>
          <p:nvPr>
            <p:ph type="title"/>
          </p:nvPr>
        </p:nvSpPr>
        <p:spPr/>
        <p:txBody>
          <a:bodyPr/>
          <a:lstStyle/>
          <a:p>
            <a:r>
              <a:rPr lang="en-US" dirty="0">
                <a:latin typeface="Garamond" panose="02020404030301010803" pitchFamily="18" charset="0"/>
              </a:rPr>
              <a:t>A Simplified Example</a:t>
            </a:r>
          </a:p>
        </p:txBody>
      </p:sp>
      <p:sp>
        <p:nvSpPr>
          <p:cNvPr id="4" name="Slide Number Placeholder 3">
            <a:extLst>
              <a:ext uri="{FF2B5EF4-FFF2-40B4-BE49-F238E27FC236}">
                <a16:creationId xmlns:a16="http://schemas.microsoft.com/office/drawing/2014/main" id="{FB108598-D6AE-9440-BC89-508076863A2F}"/>
              </a:ext>
            </a:extLst>
          </p:cNvPr>
          <p:cNvSpPr>
            <a:spLocks noGrp="1"/>
          </p:cNvSpPr>
          <p:nvPr>
            <p:ph type="sldNum" sz="quarter" idx="12"/>
          </p:nvPr>
        </p:nvSpPr>
        <p:spPr/>
        <p:txBody>
          <a:bodyPr/>
          <a:lstStyle/>
          <a:p>
            <a:fld id="{5DF16759-EFA5-A34C-8259-B744E9EC865C}" type="slidenum">
              <a:rPr lang="en-US" smtClean="0"/>
              <a:t>22</a:t>
            </a:fld>
            <a:endParaRPr lang="en-US" dirty="0"/>
          </a:p>
        </p:txBody>
      </p:sp>
      <p:sp>
        <p:nvSpPr>
          <p:cNvPr id="16" name="Oval 15">
            <a:extLst>
              <a:ext uri="{FF2B5EF4-FFF2-40B4-BE49-F238E27FC236}">
                <a16:creationId xmlns:a16="http://schemas.microsoft.com/office/drawing/2014/main" id="{9217C675-393D-7E44-9CB9-12C7CB970615}"/>
              </a:ext>
            </a:extLst>
          </p:cNvPr>
          <p:cNvSpPr/>
          <p:nvPr/>
        </p:nvSpPr>
        <p:spPr>
          <a:xfrm>
            <a:off x="9075965" y="4032587"/>
            <a:ext cx="2277835" cy="810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act of informing</a:t>
            </a:r>
          </a:p>
        </p:txBody>
      </p:sp>
      <p:sp>
        <p:nvSpPr>
          <p:cNvPr id="18" name="Oval 17">
            <a:extLst>
              <a:ext uri="{FF2B5EF4-FFF2-40B4-BE49-F238E27FC236}">
                <a16:creationId xmlns:a16="http://schemas.microsoft.com/office/drawing/2014/main" id="{1A868453-1690-4240-902F-91543515114E}"/>
              </a:ext>
            </a:extLst>
          </p:cNvPr>
          <p:cNvSpPr/>
          <p:nvPr/>
        </p:nvSpPr>
        <p:spPr>
          <a:xfrm>
            <a:off x="4680331" y="4068273"/>
            <a:ext cx="2607914" cy="73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directive information entity 2</a:t>
            </a:r>
          </a:p>
        </p:txBody>
      </p:sp>
      <p:cxnSp>
        <p:nvCxnSpPr>
          <p:cNvPr id="19" name="Straight Arrow Connector 18">
            <a:extLst>
              <a:ext uri="{FF2B5EF4-FFF2-40B4-BE49-F238E27FC236}">
                <a16:creationId xmlns:a16="http://schemas.microsoft.com/office/drawing/2014/main" id="{032C5F32-566B-164D-8C66-5C6060B726AB}"/>
              </a:ext>
            </a:extLst>
          </p:cNvPr>
          <p:cNvCxnSpPr>
            <a:cxnSpLocks/>
            <a:stCxn id="18" idx="6"/>
            <a:endCxn id="16" idx="2"/>
          </p:cNvCxnSpPr>
          <p:nvPr/>
        </p:nvCxnSpPr>
        <p:spPr>
          <a:xfrm>
            <a:off x="7288245" y="4438053"/>
            <a:ext cx="17877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D7827DB-86DA-5F45-AB72-FDEE2E142173}"/>
              </a:ext>
            </a:extLst>
          </p:cNvPr>
          <p:cNvSpPr txBox="1"/>
          <p:nvPr/>
        </p:nvSpPr>
        <p:spPr>
          <a:xfrm>
            <a:off x="7747960" y="4096821"/>
            <a:ext cx="825419" cy="276999"/>
          </a:xfrm>
          <a:prstGeom prst="rect">
            <a:avLst/>
          </a:prstGeom>
          <a:noFill/>
        </p:spPr>
        <p:txBody>
          <a:bodyPr wrap="none" rtlCol="0">
            <a:spAutoFit/>
          </a:bodyPr>
          <a:lstStyle/>
          <a:p>
            <a:r>
              <a:rPr lang="en-US" sz="1200" dirty="0"/>
              <a:t>prescribes</a:t>
            </a:r>
          </a:p>
        </p:txBody>
      </p:sp>
      <p:sp>
        <p:nvSpPr>
          <p:cNvPr id="24" name="Oval 23">
            <a:extLst>
              <a:ext uri="{FF2B5EF4-FFF2-40B4-BE49-F238E27FC236}">
                <a16:creationId xmlns:a16="http://schemas.microsoft.com/office/drawing/2014/main" id="{D1690697-6A53-F044-A0BE-D226B9A0703D}"/>
              </a:ext>
            </a:extLst>
          </p:cNvPr>
          <p:cNvSpPr/>
          <p:nvPr/>
        </p:nvSpPr>
        <p:spPr>
          <a:xfrm>
            <a:off x="214489" y="6375334"/>
            <a:ext cx="315774" cy="2304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badi MT Condensed Light" panose="020B0306030101010103" pitchFamily="34" charset="77"/>
            </a:endParaRPr>
          </a:p>
        </p:txBody>
      </p:sp>
      <p:sp>
        <p:nvSpPr>
          <p:cNvPr id="25" name="TextBox 24">
            <a:extLst>
              <a:ext uri="{FF2B5EF4-FFF2-40B4-BE49-F238E27FC236}">
                <a16:creationId xmlns:a16="http://schemas.microsoft.com/office/drawing/2014/main" id="{B3285408-7563-074E-91AD-8D3F7D716A53}"/>
              </a:ext>
            </a:extLst>
          </p:cNvPr>
          <p:cNvSpPr txBox="1"/>
          <p:nvPr/>
        </p:nvSpPr>
        <p:spPr>
          <a:xfrm>
            <a:off x="530263" y="6375334"/>
            <a:ext cx="705258" cy="276999"/>
          </a:xfrm>
          <a:prstGeom prst="rect">
            <a:avLst/>
          </a:prstGeom>
          <a:noFill/>
        </p:spPr>
        <p:txBody>
          <a:bodyPr wrap="none" rtlCol="0">
            <a:spAutoFit/>
          </a:bodyPr>
          <a:lstStyle/>
          <a:p>
            <a:r>
              <a:rPr lang="en-US" sz="1200" dirty="0"/>
              <a:t>instance</a:t>
            </a:r>
          </a:p>
        </p:txBody>
      </p:sp>
      <p:sp>
        <p:nvSpPr>
          <p:cNvPr id="26" name="Oval 25">
            <a:extLst>
              <a:ext uri="{FF2B5EF4-FFF2-40B4-BE49-F238E27FC236}">
                <a16:creationId xmlns:a16="http://schemas.microsoft.com/office/drawing/2014/main" id="{EEFFF0F2-0786-1640-A20D-6B6FE930C32A}"/>
              </a:ext>
            </a:extLst>
          </p:cNvPr>
          <p:cNvSpPr/>
          <p:nvPr/>
        </p:nvSpPr>
        <p:spPr>
          <a:xfrm>
            <a:off x="517167" y="4072112"/>
            <a:ext cx="2607914" cy="73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informed consent form</a:t>
            </a:r>
          </a:p>
        </p:txBody>
      </p:sp>
      <p:cxnSp>
        <p:nvCxnSpPr>
          <p:cNvPr id="28" name="Straight Arrow Connector 27">
            <a:extLst>
              <a:ext uri="{FF2B5EF4-FFF2-40B4-BE49-F238E27FC236}">
                <a16:creationId xmlns:a16="http://schemas.microsoft.com/office/drawing/2014/main" id="{D3A6D645-76EF-4649-89BA-4E096F502B55}"/>
              </a:ext>
            </a:extLst>
          </p:cNvPr>
          <p:cNvCxnSpPr>
            <a:cxnSpLocks/>
            <a:stCxn id="26" idx="6"/>
            <a:endCxn id="18" idx="2"/>
          </p:cNvCxnSpPr>
          <p:nvPr/>
        </p:nvCxnSpPr>
        <p:spPr>
          <a:xfrm flipV="1">
            <a:off x="3125081" y="4438053"/>
            <a:ext cx="1555250" cy="3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3D9A5C7-5C6E-744E-BDB8-8120B5FDB9C6}"/>
              </a:ext>
            </a:extLst>
          </p:cNvPr>
          <p:cNvSpPr txBox="1"/>
          <p:nvPr/>
        </p:nvSpPr>
        <p:spPr>
          <a:xfrm>
            <a:off x="3426474" y="4057270"/>
            <a:ext cx="692818" cy="276999"/>
          </a:xfrm>
          <a:prstGeom prst="rect">
            <a:avLst/>
          </a:prstGeom>
          <a:noFill/>
        </p:spPr>
        <p:txBody>
          <a:bodyPr wrap="none" rtlCol="0">
            <a:spAutoFit/>
          </a:bodyPr>
          <a:lstStyle/>
          <a:p>
            <a:r>
              <a:rPr lang="en-US" sz="1200" dirty="0"/>
              <a:t>has part</a:t>
            </a:r>
          </a:p>
        </p:txBody>
      </p:sp>
      <p:sp>
        <p:nvSpPr>
          <p:cNvPr id="13" name="Oval 12">
            <a:extLst>
              <a:ext uri="{FF2B5EF4-FFF2-40B4-BE49-F238E27FC236}">
                <a16:creationId xmlns:a16="http://schemas.microsoft.com/office/drawing/2014/main" id="{F3E5453D-3F62-0D4B-ACB7-73FE48087992}"/>
              </a:ext>
            </a:extLst>
          </p:cNvPr>
          <p:cNvSpPr/>
          <p:nvPr/>
        </p:nvSpPr>
        <p:spPr>
          <a:xfrm>
            <a:off x="4680331" y="2504199"/>
            <a:ext cx="2607914" cy="73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directive information entity 1</a:t>
            </a:r>
          </a:p>
        </p:txBody>
      </p:sp>
      <p:sp>
        <p:nvSpPr>
          <p:cNvPr id="14" name="Oval 13">
            <a:extLst>
              <a:ext uri="{FF2B5EF4-FFF2-40B4-BE49-F238E27FC236}">
                <a16:creationId xmlns:a16="http://schemas.microsoft.com/office/drawing/2014/main" id="{6266B37E-3542-3042-AD6A-8FADD2E1E130}"/>
              </a:ext>
            </a:extLst>
          </p:cNvPr>
          <p:cNvSpPr/>
          <p:nvPr/>
        </p:nvSpPr>
        <p:spPr>
          <a:xfrm>
            <a:off x="9075965" y="1756753"/>
            <a:ext cx="2607914" cy="73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badi MT Condensed Light" panose="020B0306030101010103" pitchFamily="34" charset="77"/>
              </a:rPr>
              <a:t>human subject research regulatory document</a:t>
            </a:r>
          </a:p>
        </p:txBody>
      </p:sp>
      <p:cxnSp>
        <p:nvCxnSpPr>
          <p:cNvPr id="15" name="Straight Arrow Connector 14">
            <a:extLst>
              <a:ext uri="{FF2B5EF4-FFF2-40B4-BE49-F238E27FC236}">
                <a16:creationId xmlns:a16="http://schemas.microsoft.com/office/drawing/2014/main" id="{886914AE-3253-7B42-8713-BE26257F0968}"/>
              </a:ext>
            </a:extLst>
          </p:cNvPr>
          <p:cNvCxnSpPr>
            <a:cxnSpLocks/>
            <a:stCxn id="14" idx="2"/>
            <a:endCxn id="13" idx="6"/>
          </p:cNvCxnSpPr>
          <p:nvPr/>
        </p:nvCxnSpPr>
        <p:spPr>
          <a:xfrm flipH="1">
            <a:off x="7288245" y="2126533"/>
            <a:ext cx="1787720" cy="747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5123859-C3A5-0048-84DE-33E5B55C63C0}"/>
              </a:ext>
            </a:extLst>
          </p:cNvPr>
          <p:cNvSpPr txBox="1"/>
          <p:nvPr/>
        </p:nvSpPr>
        <p:spPr>
          <a:xfrm>
            <a:off x="7552975" y="2254834"/>
            <a:ext cx="692818" cy="276999"/>
          </a:xfrm>
          <a:prstGeom prst="rect">
            <a:avLst/>
          </a:prstGeom>
          <a:noFill/>
        </p:spPr>
        <p:txBody>
          <a:bodyPr wrap="none" rtlCol="0">
            <a:spAutoFit/>
          </a:bodyPr>
          <a:lstStyle/>
          <a:p>
            <a:r>
              <a:rPr lang="en-US" sz="1200" dirty="0"/>
              <a:t>has part</a:t>
            </a:r>
          </a:p>
        </p:txBody>
      </p:sp>
      <p:cxnSp>
        <p:nvCxnSpPr>
          <p:cNvPr id="22" name="Straight Arrow Connector 21">
            <a:extLst>
              <a:ext uri="{FF2B5EF4-FFF2-40B4-BE49-F238E27FC236}">
                <a16:creationId xmlns:a16="http://schemas.microsoft.com/office/drawing/2014/main" id="{57F4195F-FF1E-FF4F-9AD3-8B654B6028DD}"/>
              </a:ext>
            </a:extLst>
          </p:cNvPr>
          <p:cNvCxnSpPr>
            <a:cxnSpLocks/>
            <a:stCxn id="13" idx="2"/>
            <a:endCxn id="26" idx="0"/>
          </p:cNvCxnSpPr>
          <p:nvPr/>
        </p:nvCxnSpPr>
        <p:spPr>
          <a:xfrm flipH="1">
            <a:off x="1821124" y="2873979"/>
            <a:ext cx="2859207" cy="1198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9EB3F7F-7203-C143-A672-1CB56076B592}"/>
              </a:ext>
            </a:extLst>
          </p:cNvPr>
          <p:cNvSpPr txBox="1"/>
          <p:nvPr/>
        </p:nvSpPr>
        <p:spPr>
          <a:xfrm>
            <a:off x="2479901" y="3196046"/>
            <a:ext cx="825419" cy="276999"/>
          </a:xfrm>
          <a:prstGeom prst="rect">
            <a:avLst/>
          </a:prstGeom>
          <a:noFill/>
        </p:spPr>
        <p:txBody>
          <a:bodyPr wrap="none" rtlCol="0">
            <a:spAutoFit/>
          </a:bodyPr>
          <a:lstStyle/>
          <a:p>
            <a:r>
              <a:rPr lang="en-US" sz="1200" dirty="0"/>
              <a:t>prescribes</a:t>
            </a:r>
          </a:p>
        </p:txBody>
      </p:sp>
    </p:spTree>
    <p:extLst>
      <p:ext uri="{BB962C8B-B14F-4D97-AF65-F5344CB8AC3E}">
        <p14:creationId xmlns:p14="http://schemas.microsoft.com/office/powerpoint/2010/main" val="2508889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9F7EF5-6FCD-8E47-91E3-C695C48736AE}"/>
              </a:ext>
            </a:extLst>
          </p:cNvPr>
          <p:cNvSpPr>
            <a:spLocks noGrp="1"/>
          </p:cNvSpPr>
          <p:nvPr>
            <p:ph type="sldNum" sz="quarter" idx="12"/>
          </p:nvPr>
        </p:nvSpPr>
        <p:spPr/>
        <p:txBody>
          <a:bodyPr/>
          <a:lstStyle/>
          <a:p>
            <a:fld id="{5DF16759-EFA5-A34C-8259-B744E9EC865C}" type="slidenum">
              <a:rPr lang="en-US" smtClean="0"/>
              <a:t>23</a:t>
            </a:fld>
            <a:endParaRPr lang="en-US"/>
          </a:p>
        </p:txBody>
      </p:sp>
      <p:sp>
        <p:nvSpPr>
          <p:cNvPr id="3" name="Rectangle 2">
            <a:extLst>
              <a:ext uri="{FF2B5EF4-FFF2-40B4-BE49-F238E27FC236}">
                <a16:creationId xmlns:a16="http://schemas.microsoft.com/office/drawing/2014/main" id="{12EF1697-8EC2-194C-807D-8245C4CE6174}"/>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
        <p:nvSpPr>
          <p:cNvPr id="4" name="TextBox 3">
            <a:extLst>
              <a:ext uri="{FF2B5EF4-FFF2-40B4-BE49-F238E27FC236}">
                <a16:creationId xmlns:a16="http://schemas.microsoft.com/office/drawing/2014/main" id="{B8B8FE92-A999-0040-B697-1F2DE30D78F9}"/>
              </a:ext>
            </a:extLst>
          </p:cNvPr>
          <p:cNvSpPr txBox="1"/>
          <p:nvPr/>
        </p:nvSpPr>
        <p:spPr>
          <a:xfrm>
            <a:off x="548640" y="1513841"/>
            <a:ext cx="11379200"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aramond" panose="02020404030301010803" pitchFamily="18" charset="0"/>
              </a:rPr>
              <a:t>Time: When do some set of rules hold?</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dirty="0">
                <a:latin typeface="Garamond" panose="02020404030301010803" pitchFamily="18" charset="0"/>
              </a:rPr>
              <a:t>Space: Where do some set of rules hold?</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dirty="0">
                <a:latin typeface="Garamond" panose="02020404030301010803" pitchFamily="18" charset="0"/>
              </a:rPr>
              <a:t>Agent Modeling: If a researcher is fired or changes institutions, does she still have a patient’s consent? </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dirty="0">
                <a:latin typeface="Garamond" panose="02020404030301010803" pitchFamily="18" charset="0"/>
              </a:rPr>
              <a:t>Legal Status: When does a rule have the status of a regulation that must be followed? </a:t>
            </a:r>
          </a:p>
        </p:txBody>
      </p:sp>
      <p:sp>
        <p:nvSpPr>
          <p:cNvPr id="5" name="TextBox 4">
            <a:extLst>
              <a:ext uri="{FF2B5EF4-FFF2-40B4-BE49-F238E27FC236}">
                <a16:creationId xmlns:a16="http://schemas.microsoft.com/office/drawing/2014/main" id="{659A5652-5937-DD4E-B811-899136003911}"/>
              </a:ext>
            </a:extLst>
          </p:cNvPr>
          <p:cNvSpPr txBox="1"/>
          <p:nvPr/>
        </p:nvSpPr>
        <p:spPr>
          <a:xfrm>
            <a:off x="548639" y="660401"/>
            <a:ext cx="10805161" cy="707886"/>
          </a:xfrm>
          <a:prstGeom prst="rect">
            <a:avLst/>
          </a:prstGeom>
          <a:noFill/>
        </p:spPr>
        <p:txBody>
          <a:bodyPr wrap="square" rtlCol="0">
            <a:spAutoFit/>
          </a:bodyPr>
          <a:lstStyle/>
          <a:p>
            <a:r>
              <a:rPr lang="en-US" sz="4000" dirty="0">
                <a:latin typeface="Garamond" panose="02020404030301010803" pitchFamily="18" charset="0"/>
              </a:rPr>
              <a:t>What’s missing from the Representation?</a:t>
            </a:r>
          </a:p>
        </p:txBody>
      </p:sp>
    </p:spTree>
    <p:extLst>
      <p:ext uri="{BB962C8B-B14F-4D97-AF65-F5344CB8AC3E}">
        <p14:creationId xmlns:p14="http://schemas.microsoft.com/office/powerpoint/2010/main" val="19406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AD7380-A926-C14B-8DE4-3F17FF101449}"/>
              </a:ext>
            </a:extLst>
          </p:cNvPr>
          <p:cNvSpPr txBox="1"/>
          <p:nvPr/>
        </p:nvSpPr>
        <p:spPr>
          <a:xfrm>
            <a:off x="548639" y="660401"/>
            <a:ext cx="10805161" cy="707886"/>
          </a:xfrm>
          <a:prstGeom prst="rect">
            <a:avLst/>
          </a:prstGeom>
          <a:noFill/>
        </p:spPr>
        <p:txBody>
          <a:bodyPr wrap="square" rtlCol="0">
            <a:spAutoFit/>
          </a:bodyPr>
          <a:lstStyle/>
          <a:p>
            <a:r>
              <a:rPr lang="en-US" sz="4000" dirty="0">
                <a:latin typeface="Garamond" panose="02020404030301010803" pitchFamily="18" charset="0"/>
              </a:rPr>
              <a:t>Stasis</a:t>
            </a:r>
          </a:p>
        </p:txBody>
      </p:sp>
      <p:pic>
        <p:nvPicPr>
          <p:cNvPr id="4" name="Picture 3">
            <a:extLst>
              <a:ext uri="{FF2B5EF4-FFF2-40B4-BE49-F238E27FC236}">
                <a16:creationId xmlns:a16="http://schemas.microsoft.com/office/drawing/2014/main" id="{57DF0B75-352F-3A49-8055-D88089FCDEC7}"/>
              </a:ext>
            </a:extLst>
          </p:cNvPr>
          <p:cNvPicPr>
            <a:picLocks noChangeAspect="1"/>
          </p:cNvPicPr>
          <p:nvPr/>
        </p:nvPicPr>
        <p:blipFill>
          <a:blip r:embed="rId3"/>
          <a:stretch>
            <a:fillRect/>
          </a:stretch>
        </p:blipFill>
        <p:spPr>
          <a:xfrm>
            <a:off x="265112" y="1716087"/>
            <a:ext cx="7289800" cy="1739900"/>
          </a:xfrm>
          <a:prstGeom prst="rect">
            <a:avLst/>
          </a:prstGeom>
          <a:ln w="38100">
            <a:solidFill>
              <a:schemeClr val="tx1"/>
            </a:solidFill>
          </a:ln>
        </p:spPr>
      </p:pic>
      <p:pic>
        <p:nvPicPr>
          <p:cNvPr id="6" name="Picture 5">
            <a:extLst>
              <a:ext uri="{FF2B5EF4-FFF2-40B4-BE49-F238E27FC236}">
                <a16:creationId xmlns:a16="http://schemas.microsoft.com/office/drawing/2014/main" id="{B0FABC5A-2E93-0A4C-8B11-4296E7ED0658}"/>
              </a:ext>
            </a:extLst>
          </p:cNvPr>
          <p:cNvPicPr>
            <a:picLocks noChangeAspect="1"/>
          </p:cNvPicPr>
          <p:nvPr/>
        </p:nvPicPr>
        <p:blipFill>
          <a:blip r:embed="rId4"/>
          <a:stretch>
            <a:fillRect/>
          </a:stretch>
        </p:blipFill>
        <p:spPr>
          <a:xfrm>
            <a:off x="3294832" y="4292109"/>
            <a:ext cx="7442200" cy="1981200"/>
          </a:xfrm>
          <a:prstGeom prst="rect">
            <a:avLst/>
          </a:prstGeom>
          <a:ln w="38100">
            <a:solidFill>
              <a:schemeClr val="tx1"/>
            </a:solidFill>
          </a:ln>
        </p:spPr>
      </p:pic>
      <p:cxnSp>
        <p:nvCxnSpPr>
          <p:cNvPr id="8" name="Elbow Connector 7">
            <a:extLst>
              <a:ext uri="{FF2B5EF4-FFF2-40B4-BE49-F238E27FC236}">
                <a16:creationId xmlns:a16="http://schemas.microsoft.com/office/drawing/2014/main" id="{FD22587E-7C69-6C48-8516-FCA08CDC492D}"/>
              </a:ext>
            </a:extLst>
          </p:cNvPr>
          <p:cNvCxnSpPr>
            <a:endCxn id="6" idx="1"/>
          </p:cNvCxnSpPr>
          <p:nvPr/>
        </p:nvCxnSpPr>
        <p:spPr>
          <a:xfrm rot="16200000" flipH="1">
            <a:off x="1792504" y="3780381"/>
            <a:ext cx="1826722" cy="11779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F981E6-BB7A-CB4B-B938-CD15F2A2EF74}"/>
              </a:ext>
            </a:extLst>
          </p:cNvPr>
          <p:cNvSpPr/>
          <p:nvPr/>
        </p:nvSpPr>
        <p:spPr>
          <a:xfrm>
            <a:off x="2321490" y="3455985"/>
            <a:ext cx="5043813" cy="369332"/>
          </a:xfrm>
          <a:prstGeom prst="rect">
            <a:avLst/>
          </a:prstGeom>
        </p:spPr>
        <p:txBody>
          <a:bodyPr wrap="square">
            <a:spAutoFit/>
          </a:bodyPr>
          <a:lstStyle/>
          <a:p>
            <a:r>
              <a:rPr lang="en-US" dirty="0">
                <a:latin typeface="Garamond" panose="02020404030301010803" pitchFamily="18" charset="0"/>
              </a:rPr>
              <a:t>Copyright (c) 2017, CUBRC, Inc. All rights reserved.</a:t>
            </a:r>
          </a:p>
        </p:txBody>
      </p:sp>
    </p:spTree>
    <p:extLst>
      <p:ext uri="{BB962C8B-B14F-4D97-AF65-F5344CB8AC3E}">
        <p14:creationId xmlns:p14="http://schemas.microsoft.com/office/powerpoint/2010/main" val="3371775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AD7380-A926-C14B-8DE4-3F17FF101449}"/>
              </a:ext>
            </a:extLst>
          </p:cNvPr>
          <p:cNvSpPr txBox="1"/>
          <p:nvPr/>
        </p:nvSpPr>
        <p:spPr>
          <a:xfrm>
            <a:off x="548639" y="660401"/>
            <a:ext cx="10805161" cy="707886"/>
          </a:xfrm>
          <a:prstGeom prst="rect">
            <a:avLst/>
          </a:prstGeom>
          <a:noFill/>
        </p:spPr>
        <p:txBody>
          <a:bodyPr wrap="square" rtlCol="0">
            <a:spAutoFit/>
          </a:bodyPr>
          <a:lstStyle/>
          <a:p>
            <a:r>
              <a:rPr lang="en-US" sz="4000" dirty="0">
                <a:latin typeface="Garamond" panose="02020404030301010803" pitchFamily="18" charset="0"/>
              </a:rPr>
              <a:t>Jurisdiction</a:t>
            </a:r>
          </a:p>
        </p:txBody>
      </p:sp>
      <p:sp>
        <p:nvSpPr>
          <p:cNvPr id="5" name="Rectangle 4">
            <a:extLst>
              <a:ext uri="{FF2B5EF4-FFF2-40B4-BE49-F238E27FC236}">
                <a16:creationId xmlns:a16="http://schemas.microsoft.com/office/drawing/2014/main" id="{DAA61CFF-304E-F74A-95E2-378E1CC683EE}"/>
              </a:ext>
            </a:extLst>
          </p:cNvPr>
          <p:cNvSpPr/>
          <p:nvPr/>
        </p:nvSpPr>
        <p:spPr>
          <a:xfrm>
            <a:off x="1463037" y="1406293"/>
            <a:ext cx="11088040" cy="5078313"/>
          </a:xfrm>
          <a:prstGeom prst="rect">
            <a:avLst/>
          </a:prstGeom>
        </p:spPr>
        <p:txBody>
          <a:bodyPr wrap="square">
            <a:spAutoFit/>
          </a:bodyPr>
          <a:lstStyle/>
          <a:p>
            <a:r>
              <a:rPr lang="en-US" sz="3600" dirty="0">
                <a:latin typeface="Garamond" panose="02020404030301010803" pitchFamily="18" charset="0"/>
              </a:rPr>
              <a:t>Two senses: </a:t>
            </a:r>
          </a:p>
          <a:p>
            <a:pPr marL="971550" lvl="1" indent="-514350">
              <a:buFont typeface="+mj-lt"/>
              <a:buAutoNum type="arabicPeriod"/>
            </a:pPr>
            <a:r>
              <a:rPr lang="en-US" sz="3600" dirty="0">
                <a:latin typeface="Garamond" panose="02020404030301010803" pitchFamily="18" charset="0"/>
              </a:rPr>
              <a:t>A geopolitical context </a:t>
            </a:r>
          </a:p>
          <a:p>
            <a:pPr marL="971550" lvl="1" indent="-514350">
              <a:buFont typeface="+mj-lt"/>
              <a:buAutoNum type="arabicPeriod"/>
            </a:pPr>
            <a:r>
              <a:rPr lang="en-US" sz="3600" dirty="0">
                <a:latin typeface="Garamond" panose="02020404030301010803" pitchFamily="18" charset="0"/>
              </a:rPr>
              <a:t>A power</a:t>
            </a:r>
          </a:p>
          <a:p>
            <a:pPr marL="514350" indent="-514350">
              <a:buFont typeface="+mj-lt"/>
              <a:buAutoNum type="arabicPeriod"/>
            </a:pPr>
            <a:endParaRPr lang="en-US" sz="3600" dirty="0">
              <a:latin typeface="Garamond" panose="02020404030301010803" pitchFamily="18" charset="0"/>
            </a:endParaRPr>
          </a:p>
          <a:p>
            <a:pPr marL="514350" indent="-514350">
              <a:buFont typeface="+mj-lt"/>
              <a:buAutoNum type="arabicPeriod"/>
            </a:pPr>
            <a:endParaRPr lang="en-US" sz="3600" dirty="0">
              <a:latin typeface="Garamond" panose="02020404030301010803" pitchFamily="18" charset="0"/>
            </a:endParaRPr>
          </a:p>
          <a:p>
            <a:pPr marL="514350" indent="-514350">
              <a:buFont typeface="+mj-lt"/>
              <a:buAutoNum type="arabicPeriod"/>
            </a:pPr>
            <a:endParaRPr lang="en-US" sz="3600" dirty="0">
              <a:latin typeface="Garamond" panose="02020404030301010803" pitchFamily="18" charset="0"/>
            </a:endParaRPr>
          </a:p>
          <a:p>
            <a:pPr marL="514350" indent="-514350">
              <a:buFont typeface="+mj-lt"/>
              <a:buAutoNum type="arabicPeriod"/>
            </a:pPr>
            <a:endParaRPr lang="en-US" sz="3600" dirty="0">
              <a:latin typeface="Garamond" panose="02020404030301010803" pitchFamily="18" charset="0"/>
            </a:endParaRPr>
          </a:p>
          <a:p>
            <a:r>
              <a:rPr lang="en-US" sz="3600" dirty="0">
                <a:latin typeface="Garamond" panose="02020404030301010803" pitchFamily="18" charset="0"/>
              </a:rPr>
              <a:t>Possible area of future work</a:t>
            </a:r>
          </a:p>
          <a:p>
            <a:endParaRPr lang="en-US" sz="3600" dirty="0">
              <a:latin typeface="Garamond" panose="02020404030301010803" pitchFamily="18" charset="0"/>
            </a:endParaRPr>
          </a:p>
        </p:txBody>
      </p:sp>
      <p:pic>
        <p:nvPicPr>
          <p:cNvPr id="7" name="Picture 6">
            <a:extLst>
              <a:ext uri="{FF2B5EF4-FFF2-40B4-BE49-F238E27FC236}">
                <a16:creationId xmlns:a16="http://schemas.microsoft.com/office/drawing/2014/main" id="{4A88CAB2-1BD7-5A49-B532-4B06061212FF}"/>
              </a:ext>
            </a:extLst>
          </p:cNvPr>
          <p:cNvPicPr>
            <a:picLocks noChangeAspect="1"/>
          </p:cNvPicPr>
          <p:nvPr/>
        </p:nvPicPr>
        <p:blipFill>
          <a:blip r:embed="rId3"/>
          <a:stretch>
            <a:fillRect/>
          </a:stretch>
        </p:blipFill>
        <p:spPr>
          <a:xfrm>
            <a:off x="3079656" y="3423901"/>
            <a:ext cx="6527800" cy="1663700"/>
          </a:xfrm>
          <a:prstGeom prst="rect">
            <a:avLst/>
          </a:prstGeom>
          <a:ln w="38100">
            <a:solidFill>
              <a:schemeClr val="tx1"/>
            </a:solidFill>
          </a:ln>
        </p:spPr>
      </p:pic>
    </p:spTree>
    <p:extLst>
      <p:ext uri="{BB962C8B-B14F-4D97-AF65-F5344CB8AC3E}">
        <p14:creationId xmlns:p14="http://schemas.microsoft.com/office/powerpoint/2010/main" val="4190571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AD7380-A926-C14B-8DE4-3F17FF101449}"/>
              </a:ext>
            </a:extLst>
          </p:cNvPr>
          <p:cNvSpPr txBox="1"/>
          <p:nvPr/>
        </p:nvSpPr>
        <p:spPr>
          <a:xfrm>
            <a:off x="548639" y="660401"/>
            <a:ext cx="10805161" cy="707886"/>
          </a:xfrm>
          <a:prstGeom prst="rect">
            <a:avLst/>
          </a:prstGeom>
          <a:noFill/>
        </p:spPr>
        <p:txBody>
          <a:bodyPr wrap="square" rtlCol="0">
            <a:spAutoFit/>
          </a:bodyPr>
          <a:lstStyle/>
          <a:p>
            <a:r>
              <a:rPr lang="en-US" sz="4000" dirty="0">
                <a:latin typeface="Garamond" panose="02020404030301010803" pitchFamily="18" charset="0"/>
              </a:rPr>
              <a:t>Jurisdiction</a:t>
            </a:r>
          </a:p>
        </p:txBody>
      </p:sp>
      <p:pic>
        <p:nvPicPr>
          <p:cNvPr id="8" name="Picture 7">
            <a:extLst>
              <a:ext uri="{FF2B5EF4-FFF2-40B4-BE49-F238E27FC236}">
                <a16:creationId xmlns:a16="http://schemas.microsoft.com/office/drawing/2014/main" id="{8FED66BB-E2B9-C342-9F9B-2A2E05A91F7F}"/>
              </a:ext>
            </a:extLst>
          </p:cNvPr>
          <p:cNvPicPr>
            <a:picLocks noChangeAspect="1"/>
          </p:cNvPicPr>
          <p:nvPr/>
        </p:nvPicPr>
        <p:blipFill>
          <a:blip r:embed="rId3"/>
          <a:stretch>
            <a:fillRect/>
          </a:stretch>
        </p:blipFill>
        <p:spPr>
          <a:xfrm>
            <a:off x="1602739" y="1417404"/>
            <a:ext cx="9027161" cy="5073660"/>
          </a:xfrm>
          <a:prstGeom prst="rect">
            <a:avLst/>
          </a:prstGeom>
        </p:spPr>
      </p:pic>
    </p:spTree>
    <p:extLst>
      <p:ext uri="{BB962C8B-B14F-4D97-AF65-F5344CB8AC3E}">
        <p14:creationId xmlns:p14="http://schemas.microsoft.com/office/powerpoint/2010/main" val="2536684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507196-AB83-304A-9C97-171E6A8CAD87}"/>
              </a:ext>
            </a:extLst>
          </p:cNvPr>
          <p:cNvSpPr>
            <a:spLocks noGrp="1"/>
          </p:cNvSpPr>
          <p:nvPr>
            <p:ph type="sldNum" sz="quarter" idx="12"/>
          </p:nvPr>
        </p:nvSpPr>
        <p:spPr/>
        <p:txBody>
          <a:bodyPr/>
          <a:lstStyle/>
          <a:p>
            <a:fld id="{5DF16759-EFA5-A34C-8259-B744E9EC865C}" type="slidenum">
              <a:rPr lang="en-US" smtClean="0"/>
              <a:t>27</a:t>
            </a:fld>
            <a:endParaRPr lang="en-US"/>
          </a:p>
        </p:txBody>
      </p:sp>
      <p:sp>
        <p:nvSpPr>
          <p:cNvPr id="3" name="Rectangle 2">
            <a:extLst>
              <a:ext uri="{FF2B5EF4-FFF2-40B4-BE49-F238E27FC236}">
                <a16:creationId xmlns:a16="http://schemas.microsoft.com/office/drawing/2014/main" id="{F0A9CEE3-119B-9C48-8C37-99D45D4D8DB5}"/>
              </a:ext>
            </a:extLst>
          </p:cNvPr>
          <p:cNvSpPr/>
          <p:nvPr/>
        </p:nvSpPr>
        <p:spPr>
          <a:xfrm>
            <a:off x="3048000" y="3105835"/>
            <a:ext cx="6096000" cy="646331"/>
          </a:xfrm>
          <a:prstGeom prst="rect">
            <a:avLst/>
          </a:prstGeom>
        </p:spPr>
        <p:txBody>
          <a:bodyPr>
            <a:spAutoFit/>
          </a:bodyPr>
          <a:lstStyle/>
          <a:p>
            <a:r>
              <a:rPr lang="en-US" dirty="0">
                <a:highlight>
                  <a:srgbClr val="FFFF00"/>
                </a:highlight>
              </a:rPr>
              <a:t>[Place here a sub section on Document Acts and deontic roles, deontic power roles, and permission roles (D-Acts)]</a:t>
            </a:r>
          </a:p>
        </p:txBody>
      </p:sp>
    </p:spTree>
    <p:extLst>
      <p:ext uri="{BB962C8B-B14F-4D97-AF65-F5344CB8AC3E}">
        <p14:creationId xmlns:p14="http://schemas.microsoft.com/office/powerpoint/2010/main" val="4164655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360003-DEFE-B046-B2A8-DD6A7F24582C}"/>
              </a:ext>
            </a:extLst>
          </p:cNvPr>
          <p:cNvSpPr>
            <a:spLocks noGrp="1"/>
          </p:cNvSpPr>
          <p:nvPr>
            <p:ph type="sldNum" sz="quarter" idx="12"/>
          </p:nvPr>
        </p:nvSpPr>
        <p:spPr/>
        <p:txBody>
          <a:bodyPr/>
          <a:lstStyle/>
          <a:p>
            <a:fld id="{5DF16759-EFA5-A34C-8259-B744E9EC865C}" type="slidenum">
              <a:rPr lang="en-US" smtClean="0"/>
              <a:t>28</a:t>
            </a:fld>
            <a:endParaRPr lang="en-US"/>
          </a:p>
        </p:txBody>
      </p:sp>
      <p:sp>
        <p:nvSpPr>
          <p:cNvPr id="3" name="Rectangle 2">
            <a:extLst>
              <a:ext uri="{FF2B5EF4-FFF2-40B4-BE49-F238E27FC236}">
                <a16:creationId xmlns:a16="http://schemas.microsoft.com/office/drawing/2014/main" id="{A7F21C40-B2EF-5344-A379-FC9260045FAD}"/>
              </a:ext>
            </a:extLst>
          </p:cNvPr>
          <p:cNvSpPr/>
          <p:nvPr/>
        </p:nvSpPr>
        <p:spPr>
          <a:xfrm>
            <a:off x="1717040" y="1340545"/>
            <a:ext cx="7863840" cy="2893100"/>
          </a:xfrm>
          <a:prstGeom prst="rect">
            <a:avLst/>
          </a:prstGeom>
        </p:spPr>
        <p:txBody>
          <a:bodyPr wrap="square">
            <a:spAutoFit/>
          </a:bodyPr>
          <a:lstStyle/>
          <a:p>
            <a:pPr lvl="1"/>
            <a:r>
              <a:rPr lang="en-US" sz="1400" dirty="0">
                <a:highlight>
                  <a:srgbClr val="FFFF00"/>
                </a:highlight>
              </a:rPr>
              <a:t>[</a:t>
            </a:r>
          </a:p>
          <a:p>
            <a:pPr lvl="1"/>
            <a:r>
              <a:rPr lang="en-US" sz="1400" dirty="0">
                <a:highlight>
                  <a:srgbClr val="FFFF00"/>
                </a:highlight>
              </a:rPr>
              <a:t>We need a slide showing what Informed Consent Process Parts we have and requesting candidate additions</a:t>
            </a:r>
          </a:p>
          <a:p>
            <a:pPr lvl="1"/>
            <a:endParaRPr lang="en-US" sz="1400" dirty="0">
              <a:highlight>
                <a:srgbClr val="FFFF00"/>
              </a:highlight>
            </a:endParaRPr>
          </a:p>
          <a:p>
            <a:pPr lvl="1"/>
            <a:r>
              <a:rPr lang="en-US" sz="1400" dirty="0">
                <a:highlight>
                  <a:srgbClr val="FFFF00"/>
                </a:highlight>
              </a:rPr>
              <a:t>We need a slide showing what Informed Consent Document Parts we have and requesting candidate additions  </a:t>
            </a:r>
          </a:p>
          <a:p>
            <a:pPr lvl="1"/>
            <a:endParaRPr lang="en-US" sz="1400" dirty="0">
              <a:highlight>
                <a:srgbClr val="FFFF00"/>
              </a:highlight>
            </a:endParaRPr>
          </a:p>
          <a:p>
            <a:pPr lvl="1"/>
            <a:r>
              <a:rPr lang="en-US" sz="1400" dirty="0">
                <a:highlight>
                  <a:srgbClr val="FFFF00"/>
                </a:highlight>
              </a:rPr>
              <a:t>We need a slide on Deontic Roles stating this is ongoing.</a:t>
            </a:r>
          </a:p>
          <a:p>
            <a:pPr lvl="1"/>
            <a:endParaRPr lang="en-US" sz="1400" dirty="0">
              <a:highlight>
                <a:srgbClr val="FFFF00"/>
              </a:highlight>
            </a:endParaRPr>
          </a:p>
          <a:p>
            <a:pPr lvl="1"/>
            <a:r>
              <a:rPr lang="en-US" sz="1400" dirty="0">
                <a:highlight>
                  <a:srgbClr val="FFFF00"/>
                </a:highlight>
              </a:rPr>
              <a:t>We need a slide indicating that we’re looking to create an extension of the file for those using software that requires many additional class terms that are not needed in the ICO file, as well as a FOL specification of D-Acts and ICO. </a:t>
            </a:r>
          </a:p>
          <a:p>
            <a:pPr lvl="1"/>
            <a:r>
              <a:rPr lang="en-US" sz="1400" dirty="0">
                <a:highlight>
                  <a:srgbClr val="FFFF00"/>
                </a:highlight>
              </a:rPr>
              <a:t>]</a:t>
            </a:r>
          </a:p>
        </p:txBody>
      </p:sp>
    </p:spTree>
    <p:extLst>
      <p:ext uri="{BB962C8B-B14F-4D97-AF65-F5344CB8AC3E}">
        <p14:creationId xmlns:p14="http://schemas.microsoft.com/office/powerpoint/2010/main" val="2044562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1D33-B999-FA4D-ADFF-1DB13B4DD795}"/>
              </a:ext>
            </a:extLst>
          </p:cNvPr>
          <p:cNvSpPr>
            <a:spLocks noGrp="1"/>
          </p:cNvSpPr>
          <p:nvPr>
            <p:ph type="title"/>
          </p:nvPr>
        </p:nvSpPr>
        <p:spPr/>
        <p:txBody>
          <a:bodyPr/>
          <a:lstStyle/>
          <a:p>
            <a:r>
              <a:rPr lang="en-US" dirty="0">
                <a:latin typeface="Garamond" panose="02020404030301010803" pitchFamily="18" charset="0"/>
              </a:rPr>
              <a:t>Further Alignment</a:t>
            </a:r>
          </a:p>
        </p:txBody>
      </p:sp>
      <p:sp>
        <p:nvSpPr>
          <p:cNvPr id="55" name="Slide Number Placeholder 54">
            <a:extLst>
              <a:ext uri="{FF2B5EF4-FFF2-40B4-BE49-F238E27FC236}">
                <a16:creationId xmlns:a16="http://schemas.microsoft.com/office/drawing/2014/main" id="{2478AF42-F6F5-F642-9840-22C050661322}"/>
              </a:ext>
            </a:extLst>
          </p:cNvPr>
          <p:cNvSpPr>
            <a:spLocks noGrp="1"/>
          </p:cNvSpPr>
          <p:nvPr>
            <p:ph type="sldNum" sz="quarter" idx="12"/>
          </p:nvPr>
        </p:nvSpPr>
        <p:spPr/>
        <p:txBody>
          <a:bodyPr/>
          <a:lstStyle/>
          <a:p>
            <a:fld id="{5DF16759-EFA5-A34C-8259-B744E9EC865C}" type="slidenum">
              <a:rPr lang="en-US" smtClean="0"/>
              <a:t>29</a:t>
            </a:fld>
            <a:endParaRPr lang="en-US"/>
          </a:p>
        </p:txBody>
      </p:sp>
      <p:sp>
        <p:nvSpPr>
          <p:cNvPr id="17" name="Rectangle 16">
            <a:extLst>
              <a:ext uri="{FF2B5EF4-FFF2-40B4-BE49-F238E27FC236}">
                <a16:creationId xmlns:a16="http://schemas.microsoft.com/office/drawing/2014/main" id="{0D6CA195-7241-FB44-90FD-8B38D56F6B3F}"/>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
        <p:nvSpPr>
          <p:cNvPr id="3" name="Rectangle 2">
            <a:extLst>
              <a:ext uri="{FF2B5EF4-FFF2-40B4-BE49-F238E27FC236}">
                <a16:creationId xmlns:a16="http://schemas.microsoft.com/office/drawing/2014/main" id="{48B2FD8A-3B45-F44D-8458-6C3DB76CB08F}"/>
              </a:ext>
            </a:extLst>
          </p:cNvPr>
          <p:cNvSpPr/>
          <p:nvPr/>
        </p:nvSpPr>
        <p:spPr>
          <a:xfrm>
            <a:off x="3048000" y="1982450"/>
            <a:ext cx="6096000" cy="2893100"/>
          </a:xfrm>
          <a:prstGeom prst="rect">
            <a:avLst/>
          </a:prstGeom>
        </p:spPr>
        <p:txBody>
          <a:bodyPr>
            <a:spAutoFit/>
          </a:bodyPr>
          <a:lstStyle/>
          <a:p>
            <a:pPr lvl="1"/>
            <a:r>
              <a:rPr lang="en-US" sz="1400" dirty="0">
                <a:highlight>
                  <a:srgbClr val="FFFF00"/>
                </a:highlight>
              </a:rPr>
              <a:t>[</a:t>
            </a:r>
          </a:p>
          <a:p>
            <a:pPr lvl="1"/>
            <a:r>
              <a:rPr lang="en-US" sz="1400" dirty="0">
                <a:highlight>
                  <a:srgbClr val="FFFF00"/>
                </a:highlight>
              </a:rPr>
              <a:t>We need a slide showing what Informed Consent Process Parts we have and requesting candidate additions</a:t>
            </a:r>
          </a:p>
          <a:p>
            <a:pPr lvl="1"/>
            <a:endParaRPr lang="en-US" sz="1400" dirty="0">
              <a:highlight>
                <a:srgbClr val="FFFF00"/>
              </a:highlight>
            </a:endParaRPr>
          </a:p>
          <a:p>
            <a:pPr lvl="1"/>
            <a:r>
              <a:rPr lang="en-US" sz="1400" dirty="0">
                <a:highlight>
                  <a:srgbClr val="FFFF00"/>
                </a:highlight>
              </a:rPr>
              <a:t>We need a slide showing what Informed Consent Document Parts we have and requesting candidate additions  </a:t>
            </a:r>
          </a:p>
          <a:p>
            <a:pPr lvl="1"/>
            <a:endParaRPr lang="en-US" sz="1400" dirty="0">
              <a:highlight>
                <a:srgbClr val="FFFF00"/>
              </a:highlight>
            </a:endParaRPr>
          </a:p>
          <a:p>
            <a:pPr lvl="1"/>
            <a:r>
              <a:rPr lang="en-US" sz="1400" dirty="0">
                <a:highlight>
                  <a:srgbClr val="FFFF00"/>
                </a:highlight>
              </a:rPr>
              <a:t>We need a slide on Deontic Roles stating this is ongoing.</a:t>
            </a:r>
          </a:p>
          <a:p>
            <a:pPr lvl="1"/>
            <a:endParaRPr lang="en-US" sz="1400" dirty="0">
              <a:highlight>
                <a:srgbClr val="FFFF00"/>
              </a:highlight>
            </a:endParaRPr>
          </a:p>
          <a:p>
            <a:pPr lvl="1"/>
            <a:r>
              <a:rPr lang="en-US" sz="1400" dirty="0">
                <a:highlight>
                  <a:srgbClr val="FFFF00"/>
                </a:highlight>
              </a:rPr>
              <a:t>We need a slide indicating that we’re looking to create an extension of the file for those using software that requires many additional class terms that are not needed in the ICO file, as well as a FOL specification of D-Acts and ICO. </a:t>
            </a:r>
          </a:p>
        </p:txBody>
      </p:sp>
    </p:spTree>
    <p:extLst>
      <p:ext uri="{BB962C8B-B14F-4D97-AF65-F5344CB8AC3E}">
        <p14:creationId xmlns:p14="http://schemas.microsoft.com/office/powerpoint/2010/main" val="397200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713-A6AB-5F4F-9A88-21EF242B17CA}"/>
              </a:ext>
            </a:extLst>
          </p:cNvPr>
          <p:cNvSpPr>
            <a:spLocks noGrp="1"/>
          </p:cNvSpPr>
          <p:nvPr>
            <p:ph type="title"/>
          </p:nvPr>
        </p:nvSpPr>
        <p:spPr/>
        <p:txBody>
          <a:bodyPr/>
          <a:lstStyle/>
          <a:p>
            <a:r>
              <a:rPr lang="en-US" dirty="0">
                <a:latin typeface="Garamond" panose="02020404030301010803" pitchFamily="18" charset="0"/>
              </a:rPr>
              <a:t>Background: ICO</a:t>
            </a:r>
          </a:p>
        </p:txBody>
      </p:sp>
      <p:sp>
        <p:nvSpPr>
          <p:cNvPr id="3" name="Content Placeholder 2">
            <a:extLst>
              <a:ext uri="{FF2B5EF4-FFF2-40B4-BE49-F238E27FC236}">
                <a16:creationId xmlns:a16="http://schemas.microsoft.com/office/drawing/2014/main" id="{617E593E-8EA4-8343-9227-3DE0070D7A63}"/>
              </a:ext>
            </a:extLst>
          </p:cNvPr>
          <p:cNvSpPr>
            <a:spLocks noGrp="1"/>
          </p:cNvSpPr>
          <p:nvPr>
            <p:ph idx="1"/>
          </p:nvPr>
        </p:nvSpPr>
        <p:spPr/>
        <p:txBody>
          <a:bodyPr>
            <a:normAutofit lnSpcReduction="10000"/>
          </a:bodyPr>
          <a:lstStyle/>
          <a:p>
            <a:r>
              <a:rPr lang="en-US" sz="3200" dirty="0">
                <a:latin typeface="Garamond" panose="02020404030301010803" pitchFamily="18" charset="0"/>
              </a:rPr>
              <a:t>Primary goal: to represent the informed consent lifecycle in the biospecimen research domain.</a:t>
            </a:r>
          </a:p>
          <a:p>
            <a:r>
              <a:rPr lang="en-US" sz="3200" dirty="0">
                <a:latin typeface="Garamond" panose="02020404030301010803" pitchFamily="18" charset="0"/>
              </a:rPr>
              <a:t>The Informed Consent Ontology (ICO) is an open-source OBO Foundry Ontology</a:t>
            </a:r>
          </a:p>
          <a:p>
            <a:r>
              <a:rPr lang="en-US" sz="3200" dirty="0">
                <a:latin typeface="Garamond" panose="02020404030301010803" pitchFamily="18" charset="0"/>
              </a:rPr>
              <a:t>ICO is designed to be a reference ontology that can be extended for specific applications.</a:t>
            </a:r>
          </a:p>
          <a:p>
            <a:r>
              <a:rPr lang="en-US" sz="3200" dirty="0">
                <a:latin typeface="Garamond" panose="02020404030301010803" pitchFamily="18" charset="0"/>
              </a:rPr>
              <a:t>Following a Spring workshop, there was a desire to see ICO enriched with terms from D-acts and extended for use across regulatory contexts.</a:t>
            </a:r>
          </a:p>
        </p:txBody>
      </p:sp>
      <p:sp>
        <p:nvSpPr>
          <p:cNvPr id="4" name="Slide Number Placeholder 3">
            <a:extLst>
              <a:ext uri="{FF2B5EF4-FFF2-40B4-BE49-F238E27FC236}">
                <a16:creationId xmlns:a16="http://schemas.microsoft.com/office/drawing/2014/main" id="{316EB2D0-4EBD-4949-9F93-6C14759E3DF6}"/>
              </a:ext>
            </a:extLst>
          </p:cNvPr>
          <p:cNvSpPr>
            <a:spLocks noGrp="1"/>
          </p:cNvSpPr>
          <p:nvPr>
            <p:ph type="sldNum" sz="quarter" idx="12"/>
          </p:nvPr>
        </p:nvSpPr>
        <p:spPr/>
        <p:txBody>
          <a:bodyPr/>
          <a:lstStyle/>
          <a:p>
            <a:fld id="{5DF16759-EFA5-A34C-8259-B744E9EC865C}" type="slidenum">
              <a:rPr lang="en-US" smtClean="0"/>
              <a:t>3</a:t>
            </a:fld>
            <a:endParaRPr lang="en-US"/>
          </a:p>
        </p:txBody>
      </p:sp>
      <p:sp>
        <p:nvSpPr>
          <p:cNvPr id="5" name="Rectangle 4">
            <a:extLst>
              <a:ext uri="{FF2B5EF4-FFF2-40B4-BE49-F238E27FC236}">
                <a16:creationId xmlns:a16="http://schemas.microsoft.com/office/drawing/2014/main" id="{7B2F75D3-E9A7-374F-9E96-6DD89D253E2E}"/>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3771950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1D33-B999-FA4D-ADFF-1DB13B4DD795}"/>
              </a:ext>
            </a:extLst>
          </p:cNvPr>
          <p:cNvSpPr>
            <a:spLocks noGrp="1"/>
          </p:cNvSpPr>
          <p:nvPr>
            <p:ph type="title"/>
          </p:nvPr>
        </p:nvSpPr>
        <p:spPr/>
        <p:txBody>
          <a:bodyPr/>
          <a:lstStyle/>
          <a:p>
            <a:r>
              <a:rPr lang="en-US" dirty="0">
                <a:latin typeface="Garamond" panose="02020404030301010803" pitchFamily="18" charset="0"/>
              </a:rPr>
              <a:t>Proof of Concept Use-Cases </a:t>
            </a:r>
          </a:p>
        </p:txBody>
      </p:sp>
      <p:sp>
        <p:nvSpPr>
          <p:cNvPr id="5" name="Folded Corner 4">
            <a:extLst>
              <a:ext uri="{FF2B5EF4-FFF2-40B4-BE49-F238E27FC236}">
                <a16:creationId xmlns:a16="http://schemas.microsoft.com/office/drawing/2014/main" id="{A20AB766-5457-9E46-92F7-BD934DB0EBD2}"/>
              </a:ext>
            </a:extLst>
          </p:cNvPr>
          <p:cNvSpPr/>
          <p:nvPr/>
        </p:nvSpPr>
        <p:spPr>
          <a:xfrm>
            <a:off x="831715" y="1703377"/>
            <a:ext cx="1265129" cy="1678488"/>
          </a:xfrm>
          <a:prstGeom prst="foldedCorner">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Informed Consent Document Templates</a:t>
            </a:r>
          </a:p>
        </p:txBody>
      </p:sp>
      <p:sp>
        <p:nvSpPr>
          <p:cNvPr id="6" name="Can 5">
            <a:extLst>
              <a:ext uri="{FF2B5EF4-FFF2-40B4-BE49-F238E27FC236}">
                <a16:creationId xmlns:a16="http://schemas.microsoft.com/office/drawing/2014/main" id="{6DB16A74-674B-174D-BF0F-956236005778}"/>
              </a:ext>
            </a:extLst>
          </p:cNvPr>
          <p:cNvSpPr/>
          <p:nvPr/>
        </p:nvSpPr>
        <p:spPr>
          <a:xfrm>
            <a:off x="988512" y="4371585"/>
            <a:ext cx="1152394" cy="1615857"/>
          </a:xfrm>
          <a:prstGeom prst="ca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Institution</a:t>
            </a:r>
          </a:p>
          <a:p>
            <a:pPr algn="ctr"/>
            <a:r>
              <a:rPr lang="en-US" dirty="0">
                <a:solidFill>
                  <a:sysClr val="windowText" lastClr="000000"/>
                </a:solidFill>
                <a:latin typeface="Garamond" panose="02020404030301010803" pitchFamily="18" charset="0"/>
              </a:rPr>
              <a:t>Biobank Data</a:t>
            </a:r>
          </a:p>
        </p:txBody>
      </p:sp>
      <p:sp>
        <p:nvSpPr>
          <p:cNvPr id="7" name="Can 6">
            <a:extLst>
              <a:ext uri="{FF2B5EF4-FFF2-40B4-BE49-F238E27FC236}">
                <a16:creationId xmlns:a16="http://schemas.microsoft.com/office/drawing/2014/main" id="{EB564B7A-07FE-E94F-AA34-3B5AE80247A8}"/>
              </a:ext>
            </a:extLst>
          </p:cNvPr>
          <p:cNvSpPr/>
          <p:nvPr/>
        </p:nvSpPr>
        <p:spPr>
          <a:xfrm>
            <a:off x="5787028" y="3149968"/>
            <a:ext cx="1343419" cy="1841325"/>
          </a:xfrm>
          <a:prstGeom prst="ca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Informed Consent </a:t>
            </a:r>
            <a:r>
              <a:rPr lang="en-US" dirty="0" err="1">
                <a:solidFill>
                  <a:sysClr val="windowText" lastClr="000000"/>
                </a:solidFill>
                <a:latin typeface="Garamond" panose="02020404030301010803" pitchFamily="18" charset="0"/>
              </a:rPr>
              <a:t>Triplestore</a:t>
            </a:r>
            <a:endParaRPr lang="en-US" dirty="0">
              <a:solidFill>
                <a:sysClr val="windowText" lastClr="000000"/>
              </a:solidFill>
              <a:latin typeface="Garamond" panose="02020404030301010803" pitchFamily="18" charset="0"/>
            </a:endParaRPr>
          </a:p>
        </p:txBody>
      </p:sp>
      <p:cxnSp>
        <p:nvCxnSpPr>
          <p:cNvPr id="9" name="Straight Arrow Connector 8">
            <a:extLst>
              <a:ext uri="{FF2B5EF4-FFF2-40B4-BE49-F238E27FC236}">
                <a16:creationId xmlns:a16="http://schemas.microsoft.com/office/drawing/2014/main" id="{CDF5FB61-A6FA-5540-BE7E-C631691A76C2}"/>
              </a:ext>
            </a:extLst>
          </p:cNvPr>
          <p:cNvCxnSpPr>
            <a:cxnSpLocks/>
            <a:stCxn id="5" idx="3"/>
            <a:endCxn id="11" idx="1"/>
          </p:cNvCxnSpPr>
          <p:nvPr/>
        </p:nvCxnSpPr>
        <p:spPr>
          <a:xfrm flipV="1">
            <a:off x="2096844" y="2536194"/>
            <a:ext cx="784445" cy="6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Diamond 10">
            <a:extLst>
              <a:ext uri="{FF2B5EF4-FFF2-40B4-BE49-F238E27FC236}">
                <a16:creationId xmlns:a16="http://schemas.microsoft.com/office/drawing/2014/main" id="{C6121424-45B0-FE4C-B4D0-5428115127B0}"/>
              </a:ext>
            </a:extLst>
          </p:cNvPr>
          <p:cNvSpPr/>
          <p:nvPr/>
        </p:nvSpPr>
        <p:spPr>
          <a:xfrm>
            <a:off x="2881289" y="2096136"/>
            <a:ext cx="1327455" cy="880115"/>
          </a:xfrm>
          <a:prstGeom prst="diamond">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NLP</a:t>
            </a:r>
          </a:p>
        </p:txBody>
      </p:sp>
      <p:cxnSp>
        <p:nvCxnSpPr>
          <p:cNvPr id="18" name="Straight Arrow Connector 17">
            <a:extLst>
              <a:ext uri="{FF2B5EF4-FFF2-40B4-BE49-F238E27FC236}">
                <a16:creationId xmlns:a16="http://schemas.microsoft.com/office/drawing/2014/main" id="{1D96089F-D801-E54B-9233-79F56C67AECA}"/>
              </a:ext>
            </a:extLst>
          </p:cNvPr>
          <p:cNvCxnSpPr>
            <a:cxnSpLocks/>
            <a:stCxn id="6" idx="4"/>
            <a:endCxn id="7" idx="2"/>
          </p:cNvCxnSpPr>
          <p:nvPr/>
        </p:nvCxnSpPr>
        <p:spPr>
          <a:xfrm flipV="1">
            <a:off x="2140906" y="4070631"/>
            <a:ext cx="3646122" cy="11088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1532190-07CC-5441-98FC-2FD58DD01F8A}"/>
              </a:ext>
            </a:extLst>
          </p:cNvPr>
          <p:cNvCxnSpPr>
            <a:cxnSpLocks/>
            <a:stCxn id="11" idx="3"/>
            <a:endCxn id="7" idx="2"/>
          </p:cNvCxnSpPr>
          <p:nvPr/>
        </p:nvCxnSpPr>
        <p:spPr>
          <a:xfrm>
            <a:off x="4208744" y="2536194"/>
            <a:ext cx="1578284" cy="15344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1F492299-5F6C-4D46-A4D1-88DAAFD8368F}"/>
              </a:ext>
            </a:extLst>
          </p:cNvPr>
          <p:cNvSpPr/>
          <p:nvPr/>
        </p:nvSpPr>
        <p:spPr>
          <a:xfrm>
            <a:off x="7809990" y="3175019"/>
            <a:ext cx="1478071" cy="18162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Informed Consent Ontology</a:t>
            </a:r>
          </a:p>
        </p:txBody>
      </p:sp>
      <p:cxnSp>
        <p:nvCxnSpPr>
          <p:cNvPr id="43" name="Straight Arrow Connector 42">
            <a:extLst>
              <a:ext uri="{FF2B5EF4-FFF2-40B4-BE49-F238E27FC236}">
                <a16:creationId xmlns:a16="http://schemas.microsoft.com/office/drawing/2014/main" id="{8E32A772-D9A9-F342-9393-FA489B4F912F}"/>
              </a:ext>
            </a:extLst>
          </p:cNvPr>
          <p:cNvCxnSpPr>
            <a:cxnSpLocks/>
            <a:stCxn id="41" idx="1"/>
            <a:endCxn id="7" idx="4"/>
          </p:cNvCxnSpPr>
          <p:nvPr/>
        </p:nvCxnSpPr>
        <p:spPr>
          <a:xfrm flipH="1" flipV="1">
            <a:off x="7130447" y="4070631"/>
            <a:ext cx="679543" cy="125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0AE6605B-EF80-2349-A296-3BCB4D164714}"/>
              </a:ext>
            </a:extLst>
          </p:cNvPr>
          <p:cNvSpPr/>
          <p:nvPr/>
        </p:nvSpPr>
        <p:spPr>
          <a:xfrm>
            <a:off x="9787004" y="3431224"/>
            <a:ext cx="1866378" cy="132116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Research Queries</a:t>
            </a:r>
          </a:p>
        </p:txBody>
      </p:sp>
      <p:cxnSp>
        <p:nvCxnSpPr>
          <p:cNvPr id="52" name="Straight Arrow Connector 51">
            <a:extLst>
              <a:ext uri="{FF2B5EF4-FFF2-40B4-BE49-F238E27FC236}">
                <a16:creationId xmlns:a16="http://schemas.microsoft.com/office/drawing/2014/main" id="{CFD03F75-04DE-5C42-A2F9-40F92484698D}"/>
              </a:ext>
            </a:extLst>
          </p:cNvPr>
          <p:cNvCxnSpPr>
            <a:cxnSpLocks/>
            <a:stCxn id="51" idx="2"/>
            <a:endCxn id="41" idx="3"/>
          </p:cNvCxnSpPr>
          <p:nvPr/>
        </p:nvCxnSpPr>
        <p:spPr>
          <a:xfrm flipH="1" flipV="1">
            <a:off x="9288061" y="4083156"/>
            <a:ext cx="498943" cy="86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5" name="Slide Number Placeholder 54">
            <a:extLst>
              <a:ext uri="{FF2B5EF4-FFF2-40B4-BE49-F238E27FC236}">
                <a16:creationId xmlns:a16="http://schemas.microsoft.com/office/drawing/2014/main" id="{2478AF42-F6F5-F642-9840-22C050661322}"/>
              </a:ext>
            </a:extLst>
          </p:cNvPr>
          <p:cNvSpPr>
            <a:spLocks noGrp="1"/>
          </p:cNvSpPr>
          <p:nvPr>
            <p:ph type="sldNum" sz="quarter" idx="12"/>
          </p:nvPr>
        </p:nvSpPr>
        <p:spPr/>
        <p:txBody>
          <a:bodyPr/>
          <a:lstStyle/>
          <a:p>
            <a:fld id="{5DF16759-EFA5-A34C-8259-B744E9EC865C}" type="slidenum">
              <a:rPr lang="en-US" smtClean="0"/>
              <a:t>30</a:t>
            </a:fld>
            <a:endParaRPr lang="en-US"/>
          </a:p>
        </p:txBody>
      </p:sp>
      <p:sp>
        <p:nvSpPr>
          <p:cNvPr id="17" name="Rectangle 16">
            <a:extLst>
              <a:ext uri="{FF2B5EF4-FFF2-40B4-BE49-F238E27FC236}">
                <a16:creationId xmlns:a16="http://schemas.microsoft.com/office/drawing/2014/main" id="{0D6CA195-7241-FB44-90FD-8B38D56F6B3F}"/>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cxnSp>
        <p:nvCxnSpPr>
          <p:cNvPr id="23" name="Straight Arrow Connector 22">
            <a:extLst>
              <a:ext uri="{FF2B5EF4-FFF2-40B4-BE49-F238E27FC236}">
                <a16:creationId xmlns:a16="http://schemas.microsoft.com/office/drawing/2014/main" id="{9CDA80E3-9FEF-F645-80B0-E70EEF442E6C}"/>
              </a:ext>
            </a:extLst>
          </p:cNvPr>
          <p:cNvCxnSpPr>
            <a:cxnSpLocks/>
          </p:cNvCxnSpPr>
          <p:nvPr/>
        </p:nvCxnSpPr>
        <p:spPr>
          <a:xfrm flipV="1">
            <a:off x="4208744" y="3381865"/>
            <a:ext cx="739037" cy="2605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51856FF-6370-444A-855F-8AF3828EE7F2}"/>
              </a:ext>
            </a:extLst>
          </p:cNvPr>
          <p:cNvCxnSpPr>
            <a:cxnSpLocks/>
          </p:cNvCxnSpPr>
          <p:nvPr/>
        </p:nvCxnSpPr>
        <p:spPr>
          <a:xfrm flipH="1" flipV="1">
            <a:off x="3835052" y="4799556"/>
            <a:ext cx="373692" cy="11878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A02ED83-86BE-0C46-804F-EE744C986459}"/>
              </a:ext>
            </a:extLst>
          </p:cNvPr>
          <p:cNvSpPr txBox="1"/>
          <p:nvPr/>
        </p:nvSpPr>
        <p:spPr>
          <a:xfrm>
            <a:off x="3055095" y="6023724"/>
            <a:ext cx="2392258" cy="369332"/>
          </a:xfrm>
          <a:prstGeom prst="rect">
            <a:avLst/>
          </a:prstGeom>
          <a:noFill/>
        </p:spPr>
        <p:txBody>
          <a:bodyPr wrap="none" rtlCol="0">
            <a:spAutoFit/>
          </a:bodyPr>
          <a:lstStyle/>
          <a:p>
            <a:r>
              <a:rPr lang="en-US" dirty="0">
                <a:latin typeface="Garamond" panose="02020404030301010803" pitchFamily="18" charset="0"/>
              </a:rPr>
              <a:t>RDF Ingestion Pipelines</a:t>
            </a:r>
          </a:p>
        </p:txBody>
      </p:sp>
    </p:spTree>
    <p:extLst>
      <p:ext uri="{BB962C8B-B14F-4D97-AF65-F5344CB8AC3E}">
        <p14:creationId xmlns:p14="http://schemas.microsoft.com/office/powerpoint/2010/main" val="4168070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1D33-B999-FA4D-ADFF-1DB13B4DD795}"/>
              </a:ext>
            </a:extLst>
          </p:cNvPr>
          <p:cNvSpPr>
            <a:spLocks noGrp="1"/>
          </p:cNvSpPr>
          <p:nvPr>
            <p:ph type="title"/>
          </p:nvPr>
        </p:nvSpPr>
        <p:spPr/>
        <p:txBody>
          <a:bodyPr/>
          <a:lstStyle/>
          <a:p>
            <a:r>
              <a:rPr lang="en-US" dirty="0">
                <a:latin typeface="Garamond" panose="02020404030301010803" pitchFamily="18" charset="0"/>
              </a:rPr>
              <a:t>Proof of Concept Use-Cases  </a:t>
            </a:r>
          </a:p>
        </p:txBody>
      </p:sp>
      <p:sp>
        <p:nvSpPr>
          <p:cNvPr id="6" name="Can 5">
            <a:extLst>
              <a:ext uri="{FF2B5EF4-FFF2-40B4-BE49-F238E27FC236}">
                <a16:creationId xmlns:a16="http://schemas.microsoft.com/office/drawing/2014/main" id="{6DB16A74-674B-174D-BF0F-956236005778}"/>
              </a:ext>
            </a:extLst>
          </p:cNvPr>
          <p:cNvSpPr/>
          <p:nvPr/>
        </p:nvSpPr>
        <p:spPr>
          <a:xfrm>
            <a:off x="8090254" y="3275228"/>
            <a:ext cx="1152394" cy="1615857"/>
          </a:xfrm>
          <a:prstGeom prst="ca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i2b2 instance</a:t>
            </a:r>
          </a:p>
        </p:txBody>
      </p:sp>
      <p:sp>
        <p:nvSpPr>
          <p:cNvPr id="7" name="Can 6">
            <a:extLst>
              <a:ext uri="{FF2B5EF4-FFF2-40B4-BE49-F238E27FC236}">
                <a16:creationId xmlns:a16="http://schemas.microsoft.com/office/drawing/2014/main" id="{EB564B7A-07FE-E94F-AA34-3B5AE80247A8}"/>
              </a:ext>
            </a:extLst>
          </p:cNvPr>
          <p:cNvSpPr/>
          <p:nvPr/>
        </p:nvSpPr>
        <p:spPr>
          <a:xfrm>
            <a:off x="3106470" y="3137442"/>
            <a:ext cx="1343419" cy="1841325"/>
          </a:xfrm>
          <a:prstGeom prst="ca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Informed Consent </a:t>
            </a:r>
            <a:r>
              <a:rPr lang="en-US" dirty="0" err="1">
                <a:solidFill>
                  <a:sysClr val="windowText" lastClr="000000"/>
                </a:solidFill>
                <a:latin typeface="Garamond" panose="02020404030301010803" pitchFamily="18" charset="0"/>
              </a:rPr>
              <a:t>Triplestore</a:t>
            </a:r>
            <a:endParaRPr lang="en-US" dirty="0">
              <a:solidFill>
                <a:sysClr val="windowText" lastClr="000000"/>
              </a:solidFill>
              <a:latin typeface="Garamond" panose="02020404030301010803" pitchFamily="18" charset="0"/>
            </a:endParaRPr>
          </a:p>
        </p:txBody>
      </p:sp>
      <p:cxnSp>
        <p:nvCxnSpPr>
          <p:cNvPr id="33" name="Straight Arrow Connector 32">
            <a:extLst>
              <a:ext uri="{FF2B5EF4-FFF2-40B4-BE49-F238E27FC236}">
                <a16:creationId xmlns:a16="http://schemas.microsoft.com/office/drawing/2014/main" id="{A6D9D5E2-7590-EB4F-97DC-3E38F7D959AC}"/>
              </a:ext>
            </a:extLst>
          </p:cNvPr>
          <p:cNvCxnSpPr>
            <a:cxnSpLocks/>
            <a:stCxn id="31" idx="4"/>
            <a:endCxn id="7" idx="2"/>
          </p:cNvCxnSpPr>
          <p:nvPr/>
        </p:nvCxnSpPr>
        <p:spPr>
          <a:xfrm flipV="1">
            <a:off x="1911801" y="4058105"/>
            <a:ext cx="1194669" cy="1252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1F492299-5F6C-4D46-A4D1-88DAAFD8368F}"/>
              </a:ext>
            </a:extLst>
          </p:cNvPr>
          <p:cNvSpPr/>
          <p:nvPr/>
        </p:nvSpPr>
        <p:spPr>
          <a:xfrm>
            <a:off x="5268764" y="3149967"/>
            <a:ext cx="1478071" cy="181627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Informed Consent Ontology</a:t>
            </a:r>
          </a:p>
        </p:txBody>
      </p:sp>
      <p:cxnSp>
        <p:nvCxnSpPr>
          <p:cNvPr id="43" name="Straight Arrow Connector 42">
            <a:extLst>
              <a:ext uri="{FF2B5EF4-FFF2-40B4-BE49-F238E27FC236}">
                <a16:creationId xmlns:a16="http://schemas.microsoft.com/office/drawing/2014/main" id="{8E32A772-D9A9-F342-9393-FA489B4F912F}"/>
              </a:ext>
            </a:extLst>
          </p:cNvPr>
          <p:cNvCxnSpPr>
            <a:cxnSpLocks/>
            <a:stCxn id="41" idx="1"/>
            <a:endCxn id="7" idx="4"/>
          </p:cNvCxnSpPr>
          <p:nvPr/>
        </p:nvCxnSpPr>
        <p:spPr>
          <a:xfrm flipH="1">
            <a:off x="4449889" y="4058104"/>
            <a:ext cx="81887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0AE6605B-EF80-2349-A296-3BCB4D164714}"/>
              </a:ext>
            </a:extLst>
          </p:cNvPr>
          <p:cNvSpPr/>
          <p:nvPr/>
        </p:nvSpPr>
        <p:spPr>
          <a:xfrm>
            <a:off x="9842332" y="3422572"/>
            <a:ext cx="1866378" cy="132116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Research Queries</a:t>
            </a:r>
          </a:p>
        </p:txBody>
      </p:sp>
      <p:cxnSp>
        <p:nvCxnSpPr>
          <p:cNvPr id="52" name="Straight Arrow Connector 51">
            <a:extLst>
              <a:ext uri="{FF2B5EF4-FFF2-40B4-BE49-F238E27FC236}">
                <a16:creationId xmlns:a16="http://schemas.microsoft.com/office/drawing/2014/main" id="{CFD03F75-04DE-5C42-A2F9-40F92484698D}"/>
              </a:ext>
            </a:extLst>
          </p:cNvPr>
          <p:cNvCxnSpPr>
            <a:cxnSpLocks/>
            <a:stCxn id="51" idx="2"/>
            <a:endCxn id="6" idx="4"/>
          </p:cNvCxnSpPr>
          <p:nvPr/>
        </p:nvCxnSpPr>
        <p:spPr>
          <a:xfrm flipH="1">
            <a:off x="9242648" y="4083156"/>
            <a:ext cx="59968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5" name="Slide Number Placeholder 54">
            <a:extLst>
              <a:ext uri="{FF2B5EF4-FFF2-40B4-BE49-F238E27FC236}">
                <a16:creationId xmlns:a16="http://schemas.microsoft.com/office/drawing/2014/main" id="{2478AF42-F6F5-F642-9840-22C050661322}"/>
              </a:ext>
            </a:extLst>
          </p:cNvPr>
          <p:cNvSpPr>
            <a:spLocks noGrp="1"/>
          </p:cNvSpPr>
          <p:nvPr>
            <p:ph type="sldNum" sz="quarter" idx="12"/>
          </p:nvPr>
        </p:nvSpPr>
        <p:spPr/>
        <p:txBody>
          <a:bodyPr/>
          <a:lstStyle/>
          <a:p>
            <a:fld id="{5DF16759-EFA5-A34C-8259-B744E9EC865C}" type="slidenum">
              <a:rPr lang="en-US" smtClean="0"/>
              <a:t>31</a:t>
            </a:fld>
            <a:endParaRPr lang="en-US"/>
          </a:p>
        </p:txBody>
      </p:sp>
      <p:sp>
        <p:nvSpPr>
          <p:cNvPr id="17" name="Rectangle 16">
            <a:extLst>
              <a:ext uri="{FF2B5EF4-FFF2-40B4-BE49-F238E27FC236}">
                <a16:creationId xmlns:a16="http://schemas.microsoft.com/office/drawing/2014/main" id="{0D6CA195-7241-FB44-90FD-8B38D56F6B3F}"/>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
        <p:nvSpPr>
          <p:cNvPr id="31" name="Can 30">
            <a:extLst>
              <a:ext uri="{FF2B5EF4-FFF2-40B4-BE49-F238E27FC236}">
                <a16:creationId xmlns:a16="http://schemas.microsoft.com/office/drawing/2014/main" id="{DC1B4391-B9C8-DC42-8DD9-EC790B19EB5D}"/>
              </a:ext>
            </a:extLst>
          </p:cNvPr>
          <p:cNvSpPr/>
          <p:nvPr/>
        </p:nvSpPr>
        <p:spPr>
          <a:xfrm>
            <a:off x="568382" y="3149967"/>
            <a:ext cx="1343419" cy="1841325"/>
          </a:xfrm>
          <a:prstGeom prst="can">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Garamond" panose="02020404030301010803" pitchFamily="18" charset="0"/>
              </a:rPr>
              <a:t>Institution</a:t>
            </a:r>
          </a:p>
          <a:p>
            <a:pPr algn="ctr"/>
            <a:r>
              <a:rPr lang="en-US" dirty="0">
                <a:solidFill>
                  <a:sysClr val="windowText" lastClr="000000"/>
                </a:solidFill>
                <a:latin typeface="Garamond" panose="02020404030301010803" pitchFamily="18" charset="0"/>
              </a:rPr>
              <a:t>Biobank Data</a:t>
            </a:r>
          </a:p>
        </p:txBody>
      </p:sp>
      <p:cxnSp>
        <p:nvCxnSpPr>
          <p:cNvPr id="36" name="Straight Arrow Connector 35">
            <a:extLst>
              <a:ext uri="{FF2B5EF4-FFF2-40B4-BE49-F238E27FC236}">
                <a16:creationId xmlns:a16="http://schemas.microsoft.com/office/drawing/2014/main" id="{750EC26D-DA19-B541-920F-149E74847F5F}"/>
              </a:ext>
            </a:extLst>
          </p:cNvPr>
          <p:cNvCxnSpPr>
            <a:cxnSpLocks/>
            <a:stCxn id="6" idx="2"/>
            <a:endCxn id="41" idx="3"/>
          </p:cNvCxnSpPr>
          <p:nvPr/>
        </p:nvCxnSpPr>
        <p:spPr>
          <a:xfrm flipH="1" flipV="1">
            <a:off x="6746835" y="4058104"/>
            <a:ext cx="1343419" cy="2505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5EA5081C-B73B-7743-AD47-304CFFA2A608}"/>
              </a:ext>
            </a:extLst>
          </p:cNvPr>
          <p:cNvCxnSpPr/>
          <p:nvPr/>
        </p:nvCxnSpPr>
        <p:spPr>
          <a:xfrm>
            <a:off x="7377830" y="2693096"/>
            <a:ext cx="0" cy="1365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0D00E9C-D59D-424A-B531-129C05EC75E6}"/>
              </a:ext>
            </a:extLst>
          </p:cNvPr>
          <p:cNvCxnSpPr/>
          <p:nvPr/>
        </p:nvCxnSpPr>
        <p:spPr>
          <a:xfrm flipV="1">
            <a:off x="2583511" y="4083155"/>
            <a:ext cx="0" cy="1428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24C8BF5F-0098-1844-9591-FFF79B019141}"/>
              </a:ext>
            </a:extLst>
          </p:cNvPr>
          <p:cNvSpPr txBox="1"/>
          <p:nvPr/>
        </p:nvSpPr>
        <p:spPr>
          <a:xfrm>
            <a:off x="6574276" y="2298711"/>
            <a:ext cx="1607107" cy="369332"/>
          </a:xfrm>
          <a:prstGeom prst="rect">
            <a:avLst/>
          </a:prstGeom>
          <a:noFill/>
        </p:spPr>
        <p:txBody>
          <a:bodyPr wrap="none" rtlCol="0">
            <a:spAutoFit/>
          </a:bodyPr>
          <a:lstStyle/>
          <a:p>
            <a:r>
              <a:rPr lang="en-US" dirty="0">
                <a:latin typeface="Garamond" panose="02020404030301010803" pitchFamily="18" charset="0"/>
              </a:rPr>
              <a:t>Mapping Script</a:t>
            </a:r>
          </a:p>
        </p:txBody>
      </p:sp>
      <p:sp>
        <p:nvSpPr>
          <p:cNvPr id="49" name="TextBox 48">
            <a:extLst>
              <a:ext uri="{FF2B5EF4-FFF2-40B4-BE49-F238E27FC236}">
                <a16:creationId xmlns:a16="http://schemas.microsoft.com/office/drawing/2014/main" id="{0C25D6F2-7DD2-2C4E-A4C9-4863ECF8E767}"/>
              </a:ext>
            </a:extLst>
          </p:cNvPr>
          <p:cNvSpPr txBox="1"/>
          <p:nvPr/>
        </p:nvSpPr>
        <p:spPr>
          <a:xfrm>
            <a:off x="1429862" y="5530098"/>
            <a:ext cx="2307298" cy="369332"/>
          </a:xfrm>
          <a:prstGeom prst="rect">
            <a:avLst/>
          </a:prstGeom>
          <a:noFill/>
        </p:spPr>
        <p:txBody>
          <a:bodyPr wrap="none" rtlCol="0">
            <a:spAutoFit/>
          </a:bodyPr>
          <a:lstStyle/>
          <a:p>
            <a:r>
              <a:rPr lang="en-US" dirty="0">
                <a:latin typeface="Garamond" panose="02020404030301010803" pitchFamily="18" charset="0"/>
              </a:rPr>
              <a:t>RDF Ingestion Pipeline</a:t>
            </a:r>
          </a:p>
        </p:txBody>
      </p:sp>
    </p:spTree>
    <p:extLst>
      <p:ext uri="{BB962C8B-B14F-4D97-AF65-F5344CB8AC3E}">
        <p14:creationId xmlns:p14="http://schemas.microsoft.com/office/powerpoint/2010/main" val="2334760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1522C-CCCD-854C-82B6-A9DCFC0DAB8A}"/>
              </a:ext>
            </a:extLst>
          </p:cNvPr>
          <p:cNvSpPr>
            <a:spLocks noGrp="1"/>
          </p:cNvSpPr>
          <p:nvPr>
            <p:ph type="sldNum" sz="quarter" idx="12"/>
          </p:nvPr>
        </p:nvSpPr>
        <p:spPr/>
        <p:txBody>
          <a:bodyPr/>
          <a:lstStyle/>
          <a:p>
            <a:fld id="{5DF16759-EFA5-A34C-8259-B744E9EC865C}" type="slidenum">
              <a:rPr lang="en-US" smtClean="0">
                <a:highlight>
                  <a:srgbClr val="FFFF00"/>
                </a:highlight>
              </a:rPr>
              <a:t>32</a:t>
            </a:fld>
            <a:endParaRPr lang="en-US">
              <a:highlight>
                <a:srgbClr val="FFFF00"/>
              </a:highlight>
            </a:endParaRPr>
          </a:p>
        </p:txBody>
      </p:sp>
      <p:sp>
        <p:nvSpPr>
          <p:cNvPr id="3" name="TextBox 2">
            <a:extLst>
              <a:ext uri="{FF2B5EF4-FFF2-40B4-BE49-F238E27FC236}">
                <a16:creationId xmlns:a16="http://schemas.microsoft.com/office/drawing/2014/main" id="{2A51FBDE-836F-8D4B-8691-3E13117FB14A}"/>
              </a:ext>
            </a:extLst>
          </p:cNvPr>
          <p:cNvSpPr txBox="1"/>
          <p:nvPr/>
        </p:nvSpPr>
        <p:spPr>
          <a:xfrm>
            <a:off x="2590800" y="1330960"/>
            <a:ext cx="7396480" cy="369332"/>
          </a:xfrm>
          <a:prstGeom prst="rect">
            <a:avLst/>
          </a:prstGeom>
          <a:noFill/>
        </p:spPr>
        <p:txBody>
          <a:bodyPr wrap="square" rtlCol="0">
            <a:spAutoFit/>
          </a:bodyPr>
          <a:lstStyle/>
          <a:p>
            <a:pPr algn="ctr"/>
            <a:r>
              <a:rPr lang="en-US" dirty="0">
                <a:highlight>
                  <a:srgbClr val="FFFF00"/>
                </a:highlight>
              </a:rPr>
              <a:t>Insert thanks to all team members</a:t>
            </a:r>
          </a:p>
        </p:txBody>
      </p:sp>
      <p:sp>
        <p:nvSpPr>
          <p:cNvPr id="4" name="TextBox 3">
            <a:extLst>
              <a:ext uri="{FF2B5EF4-FFF2-40B4-BE49-F238E27FC236}">
                <a16:creationId xmlns:a16="http://schemas.microsoft.com/office/drawing/2014/main" id="{CD8D010F-B3F8-ED4C-BD68-1DD4127C1BC4}"/>
              </a:ext>
            </a:extLst>
          </p:cNvPr>
          <p:cNvSpPr txBox="1"/>
          <p:nvPr/>
        </p:nvSpPr>
        <p:spPr>
          <a:xfrm>
            <a:off x="2275840" y="3775313"/>
            <a:ext cx="7396480" cy="369332"/>
          </a:xfrm>
          <a:prstGeom prst="rect">
            <a:avLst/>
          </a:prstGeom>
          <a:noFill/>
        </p:spPr>
        <p:txBody>
          <a:bodyPr wrap="square" rtlCol="0">
            <a:spAutoFit/>
          </a:bodyPr>
          <a:lstStyle/>
          <a:p>
            <a:pPr algn="ctr"/>
            <a:r>
              <a:rPr lang="en-US" dirty="0">
                <a:highlight>
                  <a:srgbClr val="FFFF00"/>
                </a:highlight>
              </a:rPr>
              <a:t>Insert thanks to funding organization</a:t>
            </a:r>
          </a:p>
        </p:txBody>
      </p:sp>
      <p:sp>
        <p:nvSpPr>
          <p:cNvPr id="5" name="TextBox 4">
            <a:extLst>
              <a:ext uri="{FF2B5EF4-FFF2-40B4-BE49-F238E27FC236}">
                <a16:creationId xmlns:a16="http://schemas.microsoft.com/office/drawing/2014/main" id="{8CE99FC6-E8C8-BD40-8352-D7207FBCECF0}"/>
              </a:ext>
            </a:extLst>
          </p:cNvPr>
          <p:cNvSpPr txBox="1"/>
          <p:nvPr/>
        </p:nvSpPr>
        <p:spPr>
          <a:xfrm>
            <a:off x="2499360" y="2726055"/>
            <a:ext cx="7396480" cy="369332"/>
          </a:xfrm>
          <a:prstGeom prst="rect">
            <a:avLst/>
          </a:prstGeom>
          <a:noFill/>
        </p:spPr>
        <p:txBody>
          <a:bodyPr wrap="square" rtlCol="0">
            <a:spAutoFit/>
          </a:bodyPr>
          <a:lstStyle/>
          <a:p>
            <a:pPr algn="ctr"/>
            <a:r>
              <a:rPr lang="en-US" dirty="0">
                <a:highlight>
                  <a:srgbClr val="FFFF00"/>
                </a:highlight>
              </a:rPr>
              <a:t>Insert pictures, names, affiliations, and emails of Scrub Team Members</a:t>
            </a:r>
          </a:p>
        </p:txBody>
      </p:sp>
    </p:spTree>
    <p:extLst>
      <p:ext uri="{BB962C8B-B14F-4D97-AF65-F5344CB8AC3E}">
        <p14:creationId xmlns:p14="http://schemas.microsoft.com/office/powerpoint/2010/main" val="1283776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9FFE-D92B-014A-AB54-2F3C71F0BDA5}"/>
              </a:ext>
            </a:extLst>
          </p:cNvPr>
          <p:cNvSpPr>
            <a:spLocks noGrp="1"/>
          </p:cNvSpPr>
          <p:nvPr>
            <p:ph type="title"/>
          </p:nvPr>
        </p:nvSpPr>
        <p:spPr/>
        <p:txBody>
          <a:bodyPr/>
          <a:lstStyle/>
          <a:p>
            <a:r>
              <a:rPr lang="en-US" dirty="0"/>
              <a:t>RDF: A Small Example</a:t>
            </a:r>
          </a:p>
        </p:txBody>
      </p:sp>
      <p:sp>
        <p:nvSpPr>
          <p:cNvPr id="4" name="Slide Number Placeholder 3">
            <a:extLst>
              <a:ext uri="{FF2B5EF4-FFF2-40B4-BE49-F238E27FC236}">
                <a16:creationId xmlns:a16="http://schemas.microsoft.com/office/drawing/2014/main" id="{B88425EE-4A2E-3D4C-B7D5-BD6A170EF354}"/>
              </a:ext>
            </a:extLst>
          </p:cNvPr>
          <p:cNvSpPr>
            <a:spLocks noGrp="1"/>
          </p:cNvSpPr>
          <p:nvPr>
            <p:ph type="sldNum" sz="quarter" idx="12"/>
          </p:nvPr>
        </p:nvSpPr>
        <p:spPr/>
        <p:txBody>
          <a:bodyPr/>
          <a:lstStyle/>
          <a:p>
            <a:fld id="{5DF16759-EFA5-A34C-8259-B744E9EC865C}" type="slidenum">
              <a:rPr lang="en-US" smtClean="0"/>
              <a:t>33</a:t>
            </a:fld>
            <a:endParaRPr lang="en-US"/>
          </a:p>
        </p:txBody>
      </p:sp>
      <p:sp>
        <p:nvSpPr>
          <p:cNvPr id="5" name="Oval 4">
            <a:extLst>
              <a:ext uri="{FF2B5EF4-FFF2-40B4-BE49-F238E27FC236}">
                <a16:creationId xmlns:a16="http://schemas.microsoft.com/office/drawing/2014/main" id="{E70F5C89-A12C-224C-897B-269EEF31CB82}"/>
              </a:ext>
            </a:extLst>
          </p:cNvPr>
          <p:cNvSpPr/>
          <p:nvPr/>
        </p:nvSpPr>
        <p:spPr>
          <a:xfrm>
            <a:off x="5368414" y="3630117"/>
            <a:ext cx="1519084" cy="899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Subject</a:t>
            </a:r>
          </a:p>
        </p:txBody>
      </p:sp>
      <p:sp>
        <p:nvSpPr>
          <p:cNvPr id="6" name="Oval 5">
            <a:extLst>
              <a:ext uri="{FF2B5EF4-FFF2-40B4-BE49-F238E27FC236}">
                <a16:creationId xmlns:a16="http://schemas.microsoft.com/office/drawing/2014/main" id="{345EBC75-7EBD-6F40-94E8-97D4D6DCF12A}"/>
              </a:ext>
            </a:extLst>
          </p:cNvPr>
          <p:cNvSpPr/>
          <p:nvPr/>
        </p:nvSpPr>
        <p:spPr>
          <a:xfrm>
            <a:off x="10166557" y="3630117"/>
            <a:ext cx="1519084" cy="899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cxnSp>
        <p:nvCxnSpPr>
          <p:cNvPr id="7" name="Straight Arrow Connector 6">
            <a:extLst>
              <a:ext uri="{FF2B5EF4-FFF2-40B4-BE49-F238E27FC236}">
                <a16:creationId xmlns:a16="http://schemas.microsoft.com/office/drawing/2014/main" id="{F43877D2-E610-9246-8741-48CA0B31B992}"/>
              </a:ext>
            </a:extLst>
          </p:cNvPr>
          <p:cNvCxnSpPr>
            <a:stCxn id="5" idx="6"/>
            <a:endCxn id="6" idx="2"/>
          </p:cNvCxnSpPr>
          <p:nvPr/>
        </p:nvCxnSpPr>
        <p:spPr>
          <a:xfrm>
            <a:off x="6887498" y="4079943"/>
            <a:ext cx="3279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213358-C560-CC4A-9650-ACB6A87916A2}"/>
              </a:ext>
            </a:extLst>
          </p:cNvPr>
          <p:cNvSpPr txBox="1"/>
          <p:nvPr/>
        </p:nvSpPr>
        <p:spPr>
          <a:xfrm>
            <a:off x="7872429" y="3710611"/>
            <a:ext cx="1068306" cy="369332"/>
          </a:xfrm>
          <a:prstGeom prst="rect">
            <a:avLst/>
          </a:prstGeom>
          <a:noFill/>
        </p:spPr>
        <p:txBody>
          <a:bodyPr wrap="none" rtlCol="0">
            <a:spAutoFit/>
          </a:bodyPr>
          <a:lstStyle/>
          <a:p>
            <a:r>
              <a:rPr lang="en-US" dirty="0"/>
              <a:t>predicate</a:t>
            </a:r>
          </a:p>
        </p:txBody>
      </p:sp>
      <p:sp>
        <p:nvSpPr>
          <p:cNvPr id="9" name="TextBox 8">
            <a:extLst>
              <a:ext uri="{FF2B5EF4-FFF2-40B4-BE49-F238E27FC236}">
                <a16:creationId xmlns:a16="http://schemas.microsoft.com/office/drawing/2014/main" id="{8B469EE0-99DB-4047-8FBB-9A0E1B1D40F8}"/>
              </a:ext>
            </a:extLst>
          </p:cNvPr>
          <p:cNvSpPr txBox="1"/>
          <p:nvPr/>
        </p:nvSpPr>
        <p:spPr>
          <a:xfrm>
            <a:off x="5342725" y="2344097"/>
            <a:ext cx="6436314" cy="646331"/>
          </a:xfrm>
          <a:prstGeom prst="rect">
            <a:avLst/>
          </a:prstGeom>
          <a:noFill/>
        </p:spPr>
        <p:txBody>
          <a:bodyPr wrap="none" rtlCol="0">
            <a:spAutoFit/>
          </a:bodyPr>
          <a:lstStyle/>
          <a:p>
            <a:r>
              <a:rPr lang="en-US" sz="3600" dirty="0">
                <a:latin typeface="Garamond" panose="02020404030301010803" pitchFamily="18" charset="0"/>
              </a:rPr>
              <a:t>RDF: Rich Descriptive Framework</a:t>
            </a:r>
          </a:p>
        </p:txBody>
      </p:sp>
      <p:sp>
        <p:nvSpPr>
          <p:cNvPr id="10" name="TextBox 9">
            <a:extLst>
              <a:ext uri="{FF2B5EF4-FFF2-40B4-BE49-F238E27FC236}">
                <a16:creationId xmlns:a16="http://schemas.microsoft.com/office/drawing/2014/main" id="{7EFC0F0C-9222-E845-8316-43D213AD98D0}"/>
              </a:ext>
            </a:extLst>
          </p:cNvPr>
          <p:cNvSpPr txBox="1"/>
          <p:nvPr/>
        </p:nvSpPr>
        <p:spPr>
          <a:xfrm>
            <a:off x="730671" y="2527082"/>
            <a:ext cx="3937820" cy="646331"/>
          </a:xfrm>
          <a:prstGeom prst="rect">
            <a:avLst/>
          </a:prstGeom>
          <a:noFill/>
        </p:spPr>
        <p:txBody>
          <a:bodyPr wrap="square" rtlCol="0">
            <a:spAutoFit/>
          </a:bodyPr>
          <a:lstStyle/>
          <a:p>
            <a:r>
              <a:rPr lang="en-US" sz="3600" dirty="0">
                <a:latin typeface="Garamond" panose="02020404030301010803" pitchFamily="18" charset="0"/>
              </a:rPr>
              <a:t>“Sally loves logic.”</a:t>
            </a:r>
          </a:p>
        </p:txBody>
      </p:sp>
      <p:sp>
        <p:nvSpPr>
          <p:cNvPr id="11" name="Rectangle 10">
            <a:extLst>
              <a:ext uri="{FF2B5EF4-FFF2-40B4-BE49-F238E27FC236}">
                <a16:creationId xmlns:a16="http://schemas.microsoft.com/office/drawing/2014/main" id="{74194962-5110-EC44-A7A0-545B0EE5F47F}"/>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410805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5368414" y="1563327"/>
            <a:ext cx="1519084" cy="899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Subject</a:t>
            </a:r>
          </a:p>
        </p:txBody>
      </p:sp>
      <p:sp>
        <p:nvSpPr>
          <p:cNvPr id="20" name="Oval 19"/>
          <p:cNvSpPr/>
          <p:nvPr/>
        </p:nvSpPr>
        <p:spPr>
          <a:xfrm>
            <a:off x="10166557" y="1563327"/>
            <a:ext cx="1519084" cy="899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cxnSp>
        <p:nvCxnSpPr>
          <p:cNvPr id="23" name="Straight Arrow Connector 22"/>
          <p:cNvCxnSpPr>
            <a:stCxn id="19" idx="6"/>
            <a:endCxn id="20" idx="2"/>
          </p:cNvCxnSpPr>
          <p:nvPr/>
        </p:nvCxnSpPr>
        <p:spPr>
          <a:xfrm>
            <a:off x="6887498" y="2013153"/>
            <a:ext cx="3279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72429" y="1643821"/>
            <a:ext cx="1068306" cy="369332"/>
          </a:xfrm>
          <a:prstGeom prst="rect">
            <a:avLst/>
          </a:prstGeom>
          <a:noFill/>
        </p:spPr>
        <p:txBody>
          <a:bodyPr wrap="none" rtlCol="0">
            <a:spAutoFit/>
          </a:bodyPr>
          <a:lstStyle/>
          <a:p>
            <a:r>
              <a:rPr lang="en-US"/>
              <a:t>predicate</a:t>
            </a:r>
          </a:p>
        </p:txBody>
      </p:sp>
      <p:sp>
        <p:nvSpPr>
          <p:cNvPr id="27" name="TextBox 26"/>
          <p:cNvSpPr txBox="1"/>
          <p:nvPr/>
        </p:nvSpPr>
        <p:spPr>
          <a:xfrm>
            <a:off x="5342725" y="277307"/>
            <a:ext cx="6436314" cy="646331"/>
          </a:xfrm>
          <a:prstGeom prst="rect">
            <a:avLst/>
          </a:prstGeom>
          <a:noFill/>
        </p:spPr>
        <p:txBody>
          <a:bodyPr wrap="none" rtlCol="0">
            <a:spAutoFit/>
          </a:bodyPr>
          <a:lstStyle/>
          <a:p>
            <a:r>
              <a:rPr lang="en-US" sz="3600" dirty="0">
                <a:latin typeface="Garamond" panose="02020404030301010803" pitchFamily="18" charset="0"/>
              </a:rPr>
              <a:t>RDF: Rich Descriptive Framework</a:t>
            </a:r>
          </a:p>
        </p:txBody>
      </p:sp>
      <p:sp>
        <p:nvSpPr>
          <p:cNvPr id="28" name="TextBox 27"/>
          <p:cNvSpPr txBox="1"/>
          <p:nvPr/>
        </p:nvSpPr>
        <p:spPr>
          <a:xfrm>
            <a:off x="5572191" y="3995678"/>
            <a:ext cx="6282813" cy="2862322"/>
          </a:xfrm>
          <a:prstGeom prst="rect">
            <a:avLst/>
          </a:prstGeom>
          <a:noFill/>
        </p:spPr>
        <p:txBody>
          <a:bodyPr wrap="square" rtlCol="0">
            <a:spAutoFit/>
          </a:bodyPr>
          <a:lstStyle/>
          <a:p>
            <a:r>
              <a:rPr lang="en-US" dirty="0"/>
              <a:t>1. subj: Sally	</a:t>
            </a:r>
            <a:r>
              <a:rPr lang="en-US" dirty="0" err="1"/>
              <a:t>pred</a:t>
            </a:r>
            <a:r>
              <a:rPr lang="en-US" dirty="0"/>
              <a:t>: loves		</a:t>
            </a:r>
            <a:r>
              <a:rPr lang="en-US" dirty="0" err="1"/>
              <a:t>obj:logic</a:t>
            </a:r>
            <a:r>
              <a:rPr lang="en-US" dirty="0"/>
              <a:t> </a:t>
            </a:r>
          </a:p>
          <a:p>
            <a:r>
              <a:rPr lang="en-US" dirty="0"/>
              <a:t>2. subj: Sally	</a:t>
            </a:r>
            <a:r>
              <a:rPr lang="en-US" dirty="0" err="1"/>
              <a:t>pred</a:t>
            </a:r>
            <a:r>
              <a:rPr lang="en-US" dirty="0"/>
              <a:t>: enjoys		</a:t>
            </a:r>
            <a:r>
              <a:rPr lang="en-US" dirty="0" err="1"/>
              <a:t>obj:philosophy</a:t>
            </a:r>
            <a:endParaRPr lang="en-US" dirty="0"/>
          </a:p>
          <a:p>
            <a:r>
              <a:rPr lang="en-US" dirty="0"/>
              <a:t>3. subj: Sally	</a:t>
            </a:r>
            <a:r>
              <a:rPr lang="en-US" dirty="0" err="1"/>
              <a:t>pred</a:t>
            </a:r>
            <a:r>
              <a:rPr lang="en-US" dirty="0"/>
              <a:t>: studies		</a:t>
            </a:r>
            <a:r>
              <a:rPr lang="en-US" dirty="0" err="1"/>
              <a:t>obj:medicine</a:t>
            </a:r>
            <a:endParaRPr lang="en-US" dirty="0"/>
          </a:p>
          <a:p>
            <a:r>
              <a:rPr lang="en-US" dirty="0"/>
              <a:t>4. subj: Fred	</a:t>
            </a:r>
            <a:r>
              <a:rPr lang="en-US" dirty="0" err="1"/>
              <a:t>pred</a:t>
            </a:r>
            <a:r>
              <a:rPr lang="en-US" dirty="0"/>
              <a:t>: </a:t>
            </a:r>
            <a:r>
              <a:rPr lang="en-US" dirty="0" err="1"/>
              <a:t>brother_of</a:t>
            </a:r>
            <a:r>
              <a:rPr lang="en-US" dirty="0"/>
              <a:t>		</a:t>
            </a:r>
            <a:r>
              <a:rPr lang="en-US" dirty="0" err="1"/>
              <a:t>obj:Sally</a:t>
            </a:r>
            <a:endParaRPr lang="en-US" dirty="0"/>
          </a:p>
          <a:p>
            <a:r>
              <a:rPr lang="en-US" dirty="0"/>
              <a:t>5. subj: Sally	</a:t>
            </a:r>
            <a:r>
              <a:rPr lang="en-US" dirty="0" err="1"/>
              <a:t>pred</a:t>
            </a:r>
            <a:r>
              <a:rPr lang="en-US" dirty="0"/>
              <a:t>: dogs		</a:t>
            </a:r>
            <a:r>
              <a:rPr lang="en-US" dirty="0" err="1"/>
              <a:t>obj:cats</a:t>
            </a:r>
            <a:endParaRPr lang="en-US" dirty="0"/>
          </a:p>
          <a:p>
            <a:r>
              <a:rPr lang="en-US" dirty="0"/>
              <a:t>6. subj: Sally	</a:t>
            </a:r>
            <a:r>
              <a:rPr lang="en-US" dirty="0" err="1"/>
              <a:t>pred</a:t>
            </a:r>
            <a:r>
              <a:rPr lang="en-US" dirty="0"/>
              <a:t>: democrat		</a:t>
            </a:r>
            <a:r>
              <a:rPr lang="en-US" dirty="0" err="1"/>
              <a:t>obj:democrat</a:t>
            </a:r>
            <a:endParaRPr lang="en-US" dirty="0"/>
          </a:p>
          <a:p>
            <a:r>
              <a:rPr lang="en-US" dirty="0"/>
              <a:t>7. subj: Sally	</a:t>
            </a:r>
            <a:r>
              <a:rPr lang="en-US" dirty="0" err="1"/>
              <a:t>pred</a:t>
            </a:r>
            <a:r>
              <a:rPr lang="en-US" dirty="0"/>
              <a:t>: Sally		</a:t>
            </a:r>
            <a:r>
              <a:rPr lang="en-US" dirty="0" err="1"/>
              <a:t>obj:Sally</a:t>
            </a:r>
            <a:endParaRPr lang="en-US" dirty="0"/>
          </a:p>
          <a:p>
            <a:r>
              <a:rPr lang="en-US" dirty="0"/>
              <a:t>8. [</a:t>
            </a:r>
            <a:r>
              <a:rPr lang="mr-IN" dirty="0"/>
              <a:t>…</a:t>
            </a:r>
            <a:r>
              <a:rPr lang="en-US" dirty="0"/>
              <a:t>] </a:t>
            </a:r>
          </a:p>
          <a:p>
            <a:endParaRPr lang="en-US" dirty="0"/>
          </a:p>
          <a:p>
            <a:endParaRPr lang="en-US" dirty="0"/>
          </a:p>
        </p:txBody>
      </p:sp>
      <p:sp>
        <p:nvSpPr>
          <p:cNvPr id="29" name="TextBox 28"/>
          <p:cNvSpPr txBox="1"/>
          <p:nvPr/>
        </p:nvSpPr>
        <p:spPr>
          <a:xfrm>
            <a:off x="1554652" y="4762026"/>
            <a:ext cx="3553602" cy="646331"/>
          </a:xfrm>
          <a:prstGeom prst="rect">
            <a:avLst/>
          </a:prstGeom>
          <a:noFill/>
        </p:spPr>
        <p:txBody>
          <a:bodyPr wrap="none" rtlCol="0">
            <a:spAutoFit/>
          </a:bodyPr>
          <a:lstStyle/>
          <a:p>
            <a:r>
              <a:rPr lang="en-US" sz="3600" b="1" dirty="0">
                <a:latin typeface="Garamond" panose="02020404030301010803" pitchFamily="18" charset="0"/>
              </a:rPr>
              <a:t>RDF Triple Store</a:t>
            </a:r>
          </a:p>
        </p:txBody>
      </p:sp>
      <p:sp>
        <p:nvSpPr>
          <p:cNvPr id="30" name="TextBox 29"/>
          <p:cNvSpPr txBox="1"/>
          <p:nvPr/>
        </p:nvSpPr>
        <p:spPr>
          <a:xfrm>
            <a:off x="730671" y="460292"/>
            <a:ext cx="3937820" cy="646331"/>
          </a:xfrm>
          <a:prstGeom prst="rect">
            <a:avLst/>
          </a:prstGeom>
          <a:noFill/>
        </p:spPr>
        <p:txBody>
          <a:bodyPr wrap="square" rtlCol="0">
            <a:spAutoFit/>
          </a:bodyPr>
          <a:lstStyle/>
          <a:p>
            <a:r>
              <a:rPr lang="en-US" sz="3600" dirty="0">
                <a:latin typeface="Garamond" panose="02020404030301010803" pitchFamily="18" charset="0"/>
              </a:rPr>
              <a:t>“Sally loves logic.”</a:t>
            </a:r>
          </a:p>
        </p:txBody>
      </p:sp>
      <p:sp>
        <p:nvSpPr>
          <p:cNvPr id="2" name="Double Brace 1"/>
          <p:cNvSpPr/>
          <p:nvPr/>
        </p:nvSpPr>
        <p:spPr>
          <a:xfrm>
            <a:off x="5058698" y="3949567"/>
            <a:ext cx="6931741" cy="227125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378E0DD-E8BF-F240-9AFB-721841DCEB0A}"/>
              </a:ext>
            </a:extLst>
          </p:cNvPr>
          <p:cNvSpPr>
            <a:spLocks noGrp="1"/>
          </p:cNvSpPr>
          <p:nvPr>
            <p:ph type="sldNum" sz="quarter" idx="12"/>
          </p:nvPr>
        </p:nvSpPr>
        <p:spPr/>
        <p:txBody>
          <a:bodyPr/>
          <a:lstStyle/>
          <a:p>
            <a:fld id="{5DF16759-EFA5-A34C-8259-B744E9EC865C}" type="slidenum">
              <a:rPr lang="en-US" smtClean="0"/>
              <a:t>34</a:t>
            </a:fld>
            <a:endParaRPr lang="en-US"/>
          </a:p>
        </p:txBody>
      </p:sp>
      <p:sp>
        <p:nvSpPr>
          <p:cNvPr id="12" name="Rectangle 11">
            <a:extLst>
              <a:ext uri="{FF2B5EF4-FFF2-40B4-BE49-F238E27FC236}">
                <a16:creationId xmlns:a16="http://schemas.microsoft.com/office/drawing/2014/main" id="{AC4530EF-6DB4-B94F-AB1E-B2881C062C27}"/>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1168739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5368414" y="1563327"/>
            <a:ext cx="1519084" cy="899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Subject</a:t>
            </a:r>
          </a:p>
        </p:txBody>
      </p:sp>
      <p:sp>
        <p:nvSpPr>
          <p:cNvPr id="20" name="Oval 19"/>
          <p:cNvSpPr/>
          <p:nvPr/>
        </p:nvSpPr>
        <p:spPr>
          <a:xfrm>
            <a:off x="10166557" y="1563327"/>
            <a:ext cx="1519084" cy="8996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cxnSp>
        <p:nvCxnSpPr>
          <p:cNvPr id="23" name="Straight Arrow Connector 22"/>
          <p:cNvCxnSpPr>
            <a:stCxn id="19" idx="6"/>
            <a:endCxn id="20" idx="2"/>
          </p:cNvCxnSpPr>
          <p:nvPr/>
        </p:nvCxnSpPr>
        <p:spPr>
          <a:xfrm>
            <a:off x="6887498" y="2013153"/>
            <a:ext cx="32790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72429" y="1643821"/>
            <a:ext cx="1068306" cy="369332"/>
          </a:xfrm>
          <a:prstGeom prst="rect">
            <a:avLst/>
          </a:prstGeom>
          <a:noFill/>
        </p:spPr>
        <p:txBody>
          <a:bodyPr wrap="none" rtlCol="0">
            <a:spAutoFit/>
          </a:bodyPr>
          <a:lstStyle/>
          <a:p>
            <a:r>
              <a:rPr lang="en-US"/>
              <a:t>predicate</a:t>
            </a:r>
          </a:p>
        </p:txBody>
      </p:sp>
      <p:sp>
        <p:nvSpPr>
          <p:cNvPr id="27" name="TextBox 26"/>
          <p:cNvSpPr txBox="1"/>
          <p:nvPr/>
        </p:nvSpPr>
        <p:spPr>
          <a:xfrm>
            <a:off x="5342725" y="277307"/>
            <a:ext cx="6436314" cy="646331"/>
          </a:xfrm>
          <a:prstGeom prst="rect">
            <a:avLst/>
          </a:prstGeom>
          <a:noFill/>
        </p:spPr>
        <p:txBody>
          <a:bodyPr wrap="none" rtlCol="0">
            <a:spAutoFit/>
          </a:bodyPr>
          <a:lstStyle/>
          <a:p>
            <a:r>
              <a:rPr lang="en-US" sz="3600" dirty="0">
                <a:latin typeface="Garamond" panose="02020404030301010803" pitchFamily="18" charset="0"/>
              </a:rPr>
              <a:t>RDF: Rich Descriptive Framework</a:t>
            </a:r>
          </a:p>
        </p:txBody>
      </p:sp>
      <p:sp>
        <p:nvSpPr>
          <p:cNvPr id="28" name="TextBox 27"/>
          <p:cNvSpPr txBox="1"/>
          <p:nvPr/>
        </p:nvSpPr>
        <p:spPr>
          <a:xfrm>
            <a:off x="5572191" y="3995678"/>
            <a:ext cx="6282813" cy="2862322"/>
          </a:xfrm>
          <a:prstGeom prst="rect">
            <a:avLst/>
          </a:prstGeom>
          <a:noFill/>
        </p:spPr>
        <p:txBody>
          <a:bodyPr wrap="square" rtlCol="0">
            <a:spAutoFit/>
          </a:bodyPr>
          <a:lstStyle/>
          <a:p>
            <a:r>
              <a:rPr lang="en-US" dirty="0"/>
              <a:t>1. subj: Sally	</a:t>
            </a:r>
            <a:r>
              <a:rPr lang="en-US" dirty="0" err="1"/>
              <a:t>pred</a:t>
            </a:r>
            <a:r>
              <a:rPr lang="en-US" dirty="0"/>
              <a:t>: loves		</a:t>
            </a:r>
            <a:r>
              <a:rPr lang="en-US" dirty="0" err="1"/>
              <a:t>obj:logic</a:t>
            </a:r>
            <a:r>
              <a:rPr lang="en-US" dirty="0"/>
              <a:t> </a:t>
            </a:r>
          </a:p>
          <a:p>
            <a:r>
              <a:rPr lang="en-US" dirty="0"/>
              <a:t>2. subj: Sally	</a:t>
            </a:r>
            <a:r>
              <a:rPr lang="en-US" dirty="0" err="1"/>
              <a:t>pred</a:t>
            </a:r>
            <a:r>
              <a:rPr lang="en-US" dirty="0"/>
              <a:t>: enjoys		</a:t>
            </a:r>
            <a:r>
              <a:rPr lang="en-US" dirty="0" err="1"/>
              <a:t>obj:philosophy</a:t>
            </a:r>
            <a:endParaRPr lang="en-US" dirty="0"/>
          </a:p>
          <a:p>
            <a:r>
              <a:rPr lang="en-US" dirty="0"/>
              <a:t>3. subj: Sally	</a:t>
            </a:r>
            <a:r>
              <a:rPr lang="en-US" dirty="0" err="1"/>
              <a:t>pred</a:t>
            </a:r>
            <a:r>
              <a:rPr lang="en-US" dirty="0"/>
              <a:t>: studies		</a:t>
            </a:r>
            <a:r>
              <a:rPr lang="en-US" dirty="0" err="1"/>
              <a:t>obj:medicine</a:t>
            </a:r>
            <a:endParaRPr lang="en-US" dirty="0"/>
          </a:p>
          <a:p>
            <a:r>
              <a:rPr lang="en-US" dirty="0"/>
              <a:t>4. subj: Fred	</a:t>
            </a:r>
            <a:r>
              <a:rPr lang="en-US" dirty="0" err="1"/>
              <a:t>pred</a:t>
            </a:r>
            <a:r>
              <a:rPr lang="en-US" dirty="0"/>
              <a:t>: </a:t>
            </a:r>
            <a:r>
              <a:rPr lang="en-US" dirty="0" err="1"/>
              <a:t>brother_of</a:t>
            </a:r>
            <a:r>
              <a:rPr lang="en-US" dirty="0"/>
              <a:t>		</a:t>
            </a:r>
            <a:r>
              <a:rPr lang="en-US" dirty="0" err="1"/>
              <a:t>obj:Sally</a:t>
            </a:r>
            <a:endParaRPr lang="en-US" dirty="0"/>
          </a:p>
          <a:p>
            <a:r>
              <a:rPr lang="en-US" strike="sngStrike" dirty="0"/>
              <a:t>5. subj: Sally	</a:t>
            </a:r>
            <a:r>
              <a:rPr lang="en-US" strike="sngStrike" dirty="0" err="1"/>
              <a:t>pred</a:t>
            </a:r>
            <a:r>
              <a:rPr lang="en-US" strike="sngStrike" dirty="0"/>
              <a:t>: dogs		</a:t>
            </a:r>
            <a:r>
              <a:rPr lang="en-US" strike="sngStrike" dirty="0" err="1"/>
              <a:t>obj:cats</a:t>
            </a:r>
            <a:endParaRPr lang="en-US" strike="sngStrike" dirty="0"/>
          </a:p>
          <a:p>
            <a:r>
              <a:rPr lang="en-US" strike="sngStrike" dirty="0"/>
              <a:t>6. subj: Sally	</a:t>
            </a:r>
            <a:r>
              <a:rPr lang="en-US" strike="sngStrike" dirty="0" err="1"/>
              <a:t>pred</a:t>
            </a:r>
            <a:r>
              <a:rPr lang="en-US" strike="sngStrike" dirty="0"/>
              <a:t>: democrat		</a:t>
            </a:r>
            <a:r>
              <a:rPr lang="en-US" strike="sngStrike" dirty="0" err="1"/>
              <a:t>obj:democrat</a:t>
            </a:r>
            <a:endParaRPr lang="en-US" strike="sngStrike" dirty="0"/>
          </a:p>
          <a:p>
            <a:r>
              <a:rPr lang="en-US" strike="sngStrike" dirty="0"/>
              <a:t>7. subj: Sally	</a:t>
            </a:r>
            <a:r>
              <a:rPr lang="en-US" strike="sngStrike" dirty="0" err="1"/>
              <a:t>pred</a:t>
            </a:r>
            <a:r>
              <a:rPr lang="en-US" strike="sngStrike" dirty="0"/>
              <a:t>: Sally		</a:t>
            </a:r>
            <a:r>
              <a:rPr lang="en-US" strike="sngStrike" dirty="0" err="1"/>
              <a:t>obj:Sally</a:t>
            </a:r>
            <a:endParaRPr lang="en-US" strike="sngStrike" dirty="0"/>
          </a:p>
          <a:p>
            <a:r>
              <a:rPr lang="en-US" dirty="0"/>
              <a:t>8. [</a:t>
            </a:r>
            <a:r>
              <a:rPr lang="mr-IN" dirty="0"/>
              <a:t>…</a:t>
            </a:r>
            <a:r>
              <a:rPr lang="en-US" dirty="0"/>
              <a:t>] </a:t>
            </a:r>
          </a:p>
          <a:p>
            <a:endParaRPr lang="en-US" dirty="0"/>
          </a:p>
          <a:p>
            <a:endParaRPr lang="en-US" dirty="0"/>
          </a:p>
        </p:txBody>
      </p:sp>
      <p:sp>
        <p:nvSpPr>
          <p:cNvPr id="29" name="TextBox 28"/>
          <p:cNvSpPr txBox="1"/>
          <p:nvPr/>
        </p:nvSpPr>
        <p:spPr>
          <a:xfrm>
            <a:off x="1554652" y="4762026"/>
            <a:ext cx="3553602" cy="646331"/>
          </a:xfrm>
          <a:prstGeom prst="rect">
            <a:avLst/>
          </a:prstGeom>
          <a:noFill/>
        </p:spPr>
        <p:txBody>
          <a:bodyPr wrap="none" rtlCol="0">
            <a:spAutoFit/>
          </a:bodyPr>
          <a:lstStyle/>
          <a:p>
            <a:r>
              <a:rPr lang="en-US" sz="3600" b="1" dirty="0">
                <a:latin typeface="Garamond" panose="02020404030301010803" pitchFamily="18" charset="0"/>
              </a:rPr>
              <a:t>RDF Triple Store</a:t>
            </a:r>
          </a:p>
        </p:txBody>
      </p:sp>
      <p:sp>
        <p:nvSpPr>
          <p:cNvPr id="30" name="TextBox 29"/>
          <p:cNvSpPr txBox="1"/>
          <p:nvPr/>
        </p:nvSpPr>
        <p:spPr>
          <a:xfrm>
            <a:off x="730671" y="460292"/>
            <a:ext cx="3937820" cy="646331"/>
          </a:xfrm>
          <a:prstGeom prst="rect">
            <a:avLst/>
          </a:prstGeom>
          <a:noFill/>
        </p:spPr>
        <p:txBody>
          <a:bodyPr wrap="square" rtlCol="0">
            <a:spAutoFit/>
          </a:bodyPr>
          <a:lstStyle/>
          <a:p>
            <a:r>
              <a:rPr lang="en-US" sz="3600" dirty="0">
                <a:latin typeface="Garamond" panose="02020404030301010803" pitchFamily="18" charset="0"/>
              </a:rPr>
              <a:t>“Sally loves logic.”</a:t>
            </a:r>
          </a:p>
        </p:txBody>
      </p:sp>
      <p:sp>
        <p:nvSpPr>
          <p:cNvPr id="2" name="Double Brace 1"/>
          <p:cNvSpPr/>
          <p:nvPr/>
        </p:nvSpPr>
        <p:spPr>
          <a:xfrm>
            <a:off x="5058698" y="3949567"/>
            <a:ext cx="6931741" cy="227125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528791" y="2611159"/>
            <a:ext cx="6374566" cy="646331"/>
          </a:xfrm>
          <a:prstGeom prst="rect">
            <a:avLst/>
          </a:prstGeom>
          <a:solidFill>
            <a:schemeClr val="accent2"/>
          </a:solidFill>
        </p:spPr>
        <p:txBody>
          <a:bodyPr wrap="none" rtlCol="0">
            <a:spAutoFit/>
          </a:bodyPr>
          <a:lstStyle/>
          <a:p>
            <a:r>
              <a:rPr lang="en-US" sz="3600" b="1" dirty="0">
                <a:latin typeface="Garamond" panose="02020404030301010803" pitchFamily="18" charset="0"/>
              </a:rPr>
              <a:t>OWL: Web Ontology Language</a:t>
            </a:r>
          </a:p>
        </p:txBody>
      </p:sp>
      <p:sp>
        <p:nvSpPr>
          <p:cNvPr id="4" name="Bent Arrow 3"/>
          <p:cNvSpPr/>
          <p:nvPr/>
        </p:nvSpPr>
        <p:spPr>
          <a:xfrm rot="5400000">
            <a:off x="7715601" y="1850106"/>
            <a:ext cx="1142376" cy="2881281"/>
          </a:xfrm>
          <a:prstGeom prst="bentArrow">
            <a:avLst>
              <a:gd name="adj1" fmla="val 25000"/>
              <a:gd name="adj2" fmla="val 24113"/>
              <a:gd name="adj3" fmla="val 25000"/>
              <a:gd name="adj4" fmla="val 4375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5E20ECD6-2ADE-1D49-9A42-0CEF3BE8CB44}"/>
              </a:ext>
            </a:extLst>
          </p:cNvPr>
          <p:cNvSpPr>
            <a:spLocks noGrp="1"/>
          </p:cNvSpPr>
          <p:nvPr>
            <p:ph type="sldNum" sz="quarter" idx="12"/>
          </p:nvPr>
        </p:nvSpPr>
        <p:spPr/>
        <p:txBody>
          <a:bodyPr/>
          <a:lstStyle/>
          <a:p>
            <a:fld id="{5DF16759-EFA5-A34C-8259-B744E9EC865C}" type="slidenum">
              <a:rPr lang="en-US" smtClean="0"/>
              <a:t>35</a:t>
            </a:fld>
            <a:endParaRPr lang="en-US"/>
          </a:p>
        </p:txBody>
      </p:sp>
      <p:sp>
        <p:nvSpPr>
          <p:cNvPr id="14" name="Rectangle 13">
            <a:extLst>
              <a:ext uri="{FF2B5EF4-FFF2-40B4-BE49-F238E27FC236}">
                <a16:creationId xmlns:a16="http://schemas.microsoft.com/office/drawing/2014/main" id="{05B307D8-892B-CD48-8C32-018E6746F59C}"/>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1721585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572191" y="3995678"/>
            <a:ext cx="6282813" cy="2031325"/>
          </a:xfrm>
          <a:prstGeom prst="rect">
            <a:avLst/>
          </a:prstGeom>
          <a:noFill/>
        </p:spPr>
        <p:txBody>
          <a:bodyPr wrap="square" rtlCol="0">
            <a:spAutoFit/>
          </a:bodyPr>
          <a:lstStyle/>
          <a:p>
            <a:r>
              <a:rPr lang="en-US" dirty="0"/>
              <a:t>1. subj: Sally	</a:t>
            </a:r>
            <a:r>
              <a:rPr lang="en-US" dirty="0" err="1"/>
              <a:t>pred</a:t>
            </a:r>
            <a:r>
              <a:rPr lang="en-US" dirty="0"/>
              <a:t>: loves		</a:t>
            </a:r>
            <a:r>
              <a:rPr lang="en-US" dirty="0" err="1"/>
              <a:t>obj:logic</a:t>
            </a:r>
            <a:r>
              <a:rPr lang="en-US" dirty="0"/>
              <a:t> </a:t>
            </a:r>
          </a:p>
          <a:p>
            <a:r>
              <a:rPr lang="en-US" dirty="0"/>
              <a:t>2. subj: Sally	</a:t>
            </a:r>
            <a:r>
              <a:rPr lang="en-US" dirty="0" err="1"/>
              <a:t>pred</a:t>
            </a:r>
            <a:r>
              <a:rPr lang="en-US" dirty="0"/>
              <a:t>: enjoys		</a:t>
            </a:r>
            <a:r>
              <a:rPr lang="en-US" dirty="0" err="1"/>
              <a:t>obj:philosophy</a:t>
            </a:r>
            <a:endParaRPr lang="en-US" dirty="0"/>
          </a:p>
          <a:p>
            <a:r>
              <a:rPr lang="en-US" dirty="0"/>
              <a:t>3. subj: Sally	</a:t>
            </a:r>
            <a:r>
              <a:rPr lang="en-US" dirty="0" err="1"/>
              <a:t>pred</a:t>
            </a:r>
            <a:r>
              <a:rPr lang="en-US" dirty="0"/>
              <a:t>: studies		</a:t>
            </a:r>
            <a:r>
              <a:rPr lang="en-US" dirty="0" err="1"/>
              <a:t>obj:medicine</a:t>
            </a:r>
            <a:endParaRPr lang="en-US" dirty="0"/>
          </a:p>
          <a:p>
            <a:r>
              <a:rPr lang="en-US" dirty="0"/>
              <a:t>4. subj: Fred	</a:t>
            </a:r>
            <a:r>
              <a:rPr lang="en-US" dirty="0" err="1"/>
              <a:t>pred</a:t>
            </a:r>
            <a:r>
              <a:rPr lang="en-US" dirty="0"/>
              <a:t>: </a:t>
            </a:r>
            <a:r>
              <a:rPr lang="en-US" dirty="0" err="1"/>
              <a:t>brother_of</a:t>
            </a:r>
            <a:r>
              <a:rPr lang="en-US" dirty="0"/>
              <a:t>		</a:t>
            </a:r>
            <a:r>
              <a:rPr lang="en-US" dirty="0" err="1"/>
              <a:t>obj:Sally</a:t>
            </a:r>
            <a:endParaRPr lang="en-US" dirty="0"/>
          </a:p>
          <a:p>
            <a:r>
              <a:rPr lang="en-US" dirty="0"/>
              <a:t>5. [</a:t>
            </a:r>
            <a:r>
              <a:rPr lang="mr-IN" dirty="0"/>
              <a:t>…</a:t>
            </a:r>
            <a:r>
              <a:rPr lang="en-US" dirty="0"/>
              <a:t>] </a:t>
            </a:r>
          </a:p>
          <a:p>
            <a:endParaRPr lang="en-US" dirty="0"/>
          </a:p>
          <a:p>
            <a:endParaRPr lang="en-US" dirty="0"/>
          </a:p>
        </p:txBody>
      </p:sp>
      <p:sp>
        <p:nvSpPr>
          <p:cNvPr id="30" name="TextBox 29"/>
          <p:cNvSpPr txBox="1"/>
          <p:nvPr/>
        </p:nvSpPr>
        <p:spPr>
          <a:xfrm>
            <a:off x="653144" y="248528"/>
            <a:ext cx="11538856" cy="646331"/>
          </a:xfrm>
          <a:prstGeom prst="rect">
            <a:avLst/>
          </a:prstGeom>
          <a:noFill/>
        </p:spPr>
        <p:txBody>
          <a:bodyPr wrap="square" rtlCol="0">
            <a:spAutoFit/>
          </a:bodyPr>
          <a:lstStyle/>
          <a:p>
            <a:r>
              <a:rPr lang="en-US" sz="3600" dirty="0">
                <a:latin typeface="Garamond" panose="02020404030301010803" pitchFamily="18" charset="0"/>
              </a:rPr>
              <a:t>Tabular Data to RDF triples</a:t>
            </a:r>
          </a:p>
        </p:txBody>
      </p:sp>
      <p:sp>
        <p:nvSpPr>
          <p:cNvPr id="2" name="Double Brace 1"/>
          <p:cNvSpPr/>
          <p:nvPr/>
        </p:nvSpPr>
        <p:spPr>
          <a:xfrm>
            <a:off x="5058698" y="3949567"/>
            <a:ext cx="6931741" cy="227125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6232630" y="3403292"/>
            <a:ext cx="4583875" cy="523220"/>
          </a:xfrm>
          <a:prstGeom prst="rect">
            <a:avLst/>
          </a:prstGeom>
          <a:noFill/>
        </p:spPr>
        <p:txBody>
          <a:bodyPr wrap="square" rtlCol="0">
            <a:spAutoFit/>
          </a:bodyPr>
          <a:lstStyle/>
          <a:p>
            <a:pPr algn="ctr"/>
            <a:r>
              <a:rPr lang="en-US" sz="2800" b="1" dirty="0">
                <a:latin typeface="Garamond" panose="02020404030301010803" pitchFamily="18" charset="0"/>
              </a:rPr>
              <a:t>RDF </a:t>
            </a:r>
            <a:r>
              <a:rPr lang="en-US" sz="2800" b="1" dirty="0" err="1">
                <a:latin typeface="Garamond" panose="02020404030301010803" pitchFamily="18" charset="0"/>
              </a:rPr>
              <a:t>Triplestore</a:t>
            </a:r>
            <a:endParaRPr lang="en-US" sz="2800" b="1" dirty="0">
              <a:latin typeface="Garamond" panose="02020404030301010803" pitchFamily="18"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84" y="1187773"/>
            <a:ext cx="7932387" cy="2192463"/>
          </a:xfrm>
          <a:prstGeom prst="rect">
            <a:avLst/>
          </a:prstGeom>
        </p:spPr>
      </p:pic>
      <p:sp>
        <p:nvSpPr>
          <p:cNvPr id="15" name="Bent Arrow 14"/>
          <p:cNvSpPr/>
          <p:nvPr/>
        </p:nvSpPr>
        <p:spPr>
          <a:xfrm rot="5400000">
            <a:off x="8499810" y="1362742"/>
            <a:ext cx="1217128" cy="2018806"/>
          </a:xfrm>
          <a:prstGeom prst="bentArrow">
            <a:avLst>
              <a:gd name="adj1" fmla="val 25000"/>
              <a:gd name="adj2" fmla="val 24113"/>
              <a:gd name="adj3" fmla="val 25000"/>
              <a:gd name="adj4" fmla="val 468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910FCF71-0127-AF40-ACAF-399823101BB8}"/>
              </a:ext>
            </a:extLst>
          </p:cNvPr>
          <p:cNvSpPr>
            <a:spLocks noGrp="1"/>
          </p:cNvSpPr>
          <p:nvPr>
            <p:ph type="sldNum" sz="quarter" idx="12"/>
          </p:nvPr>
        </p:nvSpPr>
        <p:spPr/>
        <p:txBody>
          <a:bodyPr/>
          <a:lstStyle/>
          <a:p>
            <a:fld id="{5DF16759-EFA5-A34C-8259-B744E9EC865C}" type="slidenum">
              <a:rPr lang="en-US" smtClean="0"/>
              <a:t>36</a:t>
            </a:fld>
            <a:endParaRPr lang="en-US"/>
          </a:p>
        </p:txBody>
      </p:sp>
      <p:sp>
        <p:nvSpPr>
          <p:cNvPr id="9" name="Rectangle 8">
            <a:extLst>
              <a:ext uri="{FF2B5EF4-FFF2-40B4-BE49-F238E27FC236}">
                <a16:creationId xmlns:a16="http://schemas.microsoft.com/office/drawing/2014/main" id="{D10486B4-D2DC-5B47-889E-63784A1AB585}"/>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2175512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04386" y="117987"/>
            <a:ext cx="6002593" cy="5883860"/>
          </a:xfrm>
          <a:prstGeom prst="rect">
            <a:avLst/>
          </a:prstGeom>
        </p:spPr>
      </p:pic>
      <p:sp>
        <p:nvSpPr>
          <p:cNvPr id="3" name="TextBox 2"/>
          <p:cNvSpPr txBox="1"/>
          <p:nvPr/>
        </p:nvSpPr>
        <p:spPr>
          <a:xfrm>
            <a:off x="206477" y="176981"/>
            <a:ext cx="4365523" cy="769441"/>
          </a:xfrm>
          <a:prstGeom prst="rect">
            <a:avLst/>
          </a:prstGeom>
          <a:noFill/>
        </p:spPr>
        <p:txBody>
          <a:bodyPr wrap="square" rtlCol="0">
            <a:spAutoFit/>
          </a:bodyPr>
          <a:lstStyle/>
          <a:p>
            <a:r>
              <a:rPr lang="en-US" sz="4400" dirty="0">
                <a:latin typeface="Garamond" panose="02020404030301010803" pitchFamily="18" charset="0"/>
              </a:rPr>
              <a:t>A Basic Workflow</a:t>
            </a:r>
          </a:p>
        </p:txBody>
      </p:sp>
      <p:sp>
        <p:nvSpPr>
          <p:cNvPr id="4" name="TextBox 3"/>
          <p:cNvSpPr txBox="1"/>
          <p:nvPr/>
        </p:nvSpPr>
        <p:spPr>
          <a:xfrm>
            <a:off x="206477" y="946422"/>
            <a:ext cx="6032091" cy="2308324"/>
          </a:xfrm>
          <a:prstGeom prst="rect">
            <a:avLst/>
          </a:prstGeom>
          <a:noFill/>
        </p:spPr>
        <p:txBody>
          <a:bodyPr wrap="square" rtlCol="0">
            <a:spAutoFit/>
          </a:bodyPr>
          <a:lstStyle/>
          <a:p>
            <a:r>
              <a:rPr lang="en-US" b="1" dirty="0">
                <a:latin typeface="Garamond" panose="02020404030301010803" pitchFamily="18" charset="0"/>
              </a:rPr>
              <a:t>Analyze your domain.</a:t>
            </a:r>
          </a:p>
          <a:p>
            <a:pPr marL="285750" indent="-285750">
              <a:buFont typeface="Arial" charset="0"/>
              <a:buChar char="•"/>
            </a:pPr>
            <a:r>
              <a:rPr lang="en-US" dirty="0">
                <a:latin typeface="Garamond" panose="02020404030301010803" pitchFamily="18" charset="0"/>
              </a:rPr>
              <a:t>	Identify universals and relations.</a:t>
            </a:r>
          </a:p>
          <a:p>
            <a:pPr marL="285750" indent="-285750">
              <a:buFont typeface="Arial" charset="0"/>
              <a:buChar char="•"/>
            </a:pPr>
            <a:r>
              <a:rPr lang="en-US" dirty="0">
                <a:latin typeface="Garamond" panose="02020404030301010803" pitchFamily="18" charset="0"/>
              </a:rPr>
              <a:t>	Define and add axioms for your terms.</a:t>
            </a:r>
          </a:p>
          <a:p>
            <a:pPr marL="285750" indent="-285750">
              <a:buFont typeface="Arial" charset="0"/>
              <a:buChar char="•"/>
            </a:pPr>
            <a:r>
              <a:rPr lang="en-US" dirty="0">
                <a:latin typeface="Garamond" panose="02020404030301010803" pitchFamily="18" charset="0"/>
              </a:rPr>
              <a:t>	Start drawing graphs.</a:t>
            </a:r>
          </a:p>
          <a:p>
            <a:pPr marL="285750" indent="-285750">
              <a:buFont typeface="Arial" charset="0"/>
              <a:buChar char="•"/>
            </a:pPr>
            <a:r>
              <a:rPr lang="en-US" dirty="0">
                <a:latin typeface="Garamond" panose="02020404030301010803" pitchFamily="18" charset="0"/>
              </a:rPr>
              <a:t>	Create your ontology.</a:t>
            </a:r>
          </a:p>
          <a:p>
            <a:r>
              <a:rPr lang="en-US" dirty="0">
                <a:latin typeface="Garamond" panose="02020404030301010803" pitchFamily="18" charset="0"/>
              </a:rPr>
              <a:t>	</a:t>
            </a:r>
          </a:p>
          <a:p>
            <a:endParaRPr lang="en-US" dirty="0">
              <a:latin typeface="Garamond" panose="02020404030301010803" pitchFamily="18" charset="0"/>
            </a:endParaRPr>
          </a:p>
          <a:p>
            <a:endParaRPr lang="en-US" dirty="0">
              <a:latin typeface="Garamond" panose="02020404030301010803" pitchFamily="18" charset="0"/>
            </a:endParaRPr>
          </a:p>
        </p:txBody>
      </p:sp>
      <p:sp>
        <p:nvSpPr>
          <p:cNvPr id="5" name="Slide Number Placeholder 4">
            <a:extLst>
              <a:ext uri="{FF2B5EF4-FFF2-40B4-BE49-F238E27FC236}">
                <a16:creationId xmlns:a16="http://schemas.microsoft.com/office/drawing/2014/main" id="{AF7F8212-DF71-D64B-A7C5-6E94A64F6E12}"/>
              </a:ext>
            </a:extLst>
          </p:cNvPr>
          <p:cNvSpPr>
            <a:spLocks noGrp="1"/>
          </p:cNvSpPr>
          <p:nvPr>
            <p:ph type="sldNum" sz="quarter" idx="12"/>
          </p:nvPr>
        </p:nvSpPr>
        <p:spPr/>
        <p:txBody>
          <a:bodyPr/>
          <a:lstStyle/>
          <a:p>
            <a:fld id="{5DF16759-EFA5-A34C-8259-B744E9EC865C}" type="slidenum">
              <a:rPr lang="en-US" smtClean="0"/>
              <a:t>37</a:t>
            </a:fld>
            <a:endParaRPr lang="en-US"/>
          </a:p>
        </p:txBody>
      </p:sp>
      <p:sp>
        <p:nvSpPr>
          <p:cNvPr id="6" name="Rectangle 5">
            <a:extLst>
              <a:ext uri="{FF2B5EF4-FFF2-40B4-BE49-F238E27FC236}">
                <a16:creationId xmlns:a16="http://schemas.microsoft.com/office/drawing/2014/main" id="{D136B432-CE18-884A-85C7-E81988AB0C34}"/>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3244031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04386" y="117987"/>
            <a:ext cx="6002593" cy="5883860"/>
          </a:xfrm>
          <a:prstGeom prst="rect">
            <a:avLst/>
          </a:prstGeom>
        </p:spPr>
      </p:pic>
      <p:sp>
        <p:nvSpPr>
          <p:cNvPr id="3" name="TextBox 2"/>
          <p:cNvSpPr txBox="1"/>
          <p:nvPr/>
        </p:nvSpPr>
        <p:spPr>
          <a:xfrm>
            <a:off x="206477" y="176981"/>
            <a:ext cx="4365523" cy="769441"/>
          </a:xfrm>
          <a:prstGeom prst="rect">
            <a:avLst/>
          </a:prstGeom>
          <a:noFill/>
        </p:spPr>
        <p:txBody>
          <a:bodyPr wrap="square" rtlCol="0">
            <a:spAutoFit/>
          </a:bodyPr>
          <a:lstStyle/>
          <a:p>
            <a:r>
              <a:rPr lang="en-US" sz="4400" dirty="0">
                <a:latin typeface="Garamond" panose="02020404030301010803" pitchFamily="18" charset="0"/>
              </a:rPr>
              <a:t>A Basic Workflow</a:t>
            </a:r>
          </a:p>
        </p:txBody>
      </p:sp>
      <p:sp>
        <p:nvSpPr>
          <p:cNvPr id="4" name="TextBox 3"/>
          <p:cNvSpPr txBox="1"/>
          <p:nvPr/>
        </p:nvSpPr>
        <p:spPr>
          <a:xfrm>
            <a:off x="206477" y="946422"/>
            <a:ext cx="6032091" cy="3970318"/>
          </a:xfrm>
          <a:prstGeom prst="rect">
            <a:avLst/>
          </a:prstGeom>
          <a:noFill/>
        </p:spPr>
        <p:txBody>
          <a:bodyPr wrap="square" rtlCol="0">
            <a:spAutoFit/>
          </a:bodyPr>
          <a:lstStyle/>
          <a:p>
            <a:r>
              <a:rPr lang="en-US" b="1" dirty="0">
                <a:latin typeface="Garamond" panose="02020404030301010803" pitchFamily="18" charset="0"/>
              </a:rPr>
              <a:t>Analyze your domain.</a:t>
            </a:r>
          </a:p>
          <a:p>
            <a:pPr marL="285750" indent="-285750">
              <a:buFont typeface="Arial" charset="0"/>
              <a:buChar char="•"/>
            </a:pPr>
            <a:r>
              <a:rPr lang="en-US" dirty="0">
                <a:latin typeface="Garamond" panose="02020404030301010803" pitchFamily="18" charset="0"/>
              </a:rPr>
              <a:t>	Identify universals and relations.</a:t>
            </a:r>
          </a:p>
          <a:p>
            <a:pPr marL="285750" indent="-285750">
              <a:buFont typeface="Arial" charset="0"/>
              <a:buChar char="•"/>
            </a:pPr>
            <a:r>
              <a:rPr lang="en-US" dirty="0">
                <a:latin typeface="Garamond" panose="02020404030301010803" pitchFamily="18" charset="0"/>
              </a:rPr>
              <a:t>	Define and add axioms for your terms.</a:t>
            </a:r>
          </a:p>
          <a:p>
            <a:pPr marL="285750" indent="-285750">
              <a:buFont typeface="Arial" charset="0"/>
              <a:buChar char="•"/>
            </a:pPr>
            <a:r>
              <a:rPr lang="en-US" dirty="0">
                <a:latin typeface="Garamond" panose="02020404030301010803" pitchFamily="18" charset="0"/>
              </a:rPr>
              <a:t>	Start drawing graphs.</a:t>
            </a:r>
          </a:p>
          <a:p>
            <a:pPr marL="285750" indent="-285750">
              <a:buFont typeface="Arial" charset="0"/>
              <a:buChar char="•"/>
            </a:pPr>
            <a:r>
              <a:rPr lang="en-US" dirty="0">
                <a:latin typeface="Garamond" panose="02020404030301010803" pitchFamily="18" charset="0"/>
              </a:rPr>
              <a:t>	Create your ontology.</a:t>
            </a:r>
          </a:p>
          <a:p>
            <a:endParaRPr lang="en-US" dirty="0">
              <a:latin typeface="Garamond" panose="02020404030301010803" pitchFamily="18" charset="0"/>
            </a:endParaRPr>
          </a:p>
          <a:p>
            <a:r>
              <a:rPr lang="en-US" b="1" dirty="0">
                <a:latin typeface="Garamond" panose="02020404030301010803" pitchFamily="18" charset="0"/>
              </a:rPr>
              <a:t>Use Protégé to implement your ontology in a language.</a:t>
            </a:r>
          </a:p>
          <a:p>
            <a:pPr marL="285750" indent="-285750">
              <a:buFont typeface="Arial" charset="0"/>
              <a:buChar char="•"/>
            </a:pPr>
            <a:r>
              <a:rPr lang="en-US" dirty="0">
                <a:latin typeface="Garamond" panose="02020404030301010803" pitchFamily="18" charset="0"/>
              </a:rPr>
              <a:t>	Import the ontologies you will re-use.</a:t>
            </a:r>
          </a:p>
          <a:p>
            <a:pPr marL="285750" indent="-285750">
              <a:buFont typeface="Arial" charset="0"/>
              <a:buChar char="•"/>
            </a:pPr>
            <a:r>
              <a:rPr lang="en-US" dirty="0">
                <a:latin typeface="Garamond" panose="02020404030301010803" pitchFamily="18" charset="0"/>
              </a:rPr>
              <a:t>	Create classes and object properties.</a:t>
            </a:r>
          </a:p>
          <a:p>
            <a:pPr marL="285750" indent="-285750">
              <a:buFont typeface="Arial" charset="0"/>
              <a:buChar char="•"/>
            </a:pPr>
            <a:r>
              <a:rPr lang="en-US" dirty="0">
                <a:latin typeface="Garamond" panose="02020404030301010803" pitchFamily="18" charset="0"/>
              </a:rPr>
              <a:t>	Leave your reasoner running as you work.</a:t>
            </a:r>
          </a:p>
          <a:p>
            <a:pPr marL="285750" indent="-285750">
              <a:buFont typeface="Arial" charset="0"/>
              <a:buChar char="•"/>
            </a:pPr>
            <a:r>
              <a:rPr lang="en-US" dirty="0">
                <a:latin typeface="Garamond" panose="02020404030301010803" pitchFamily="18" charset="0"/>
              </a:rPr>
              <a:t>	Save your file in a language.</a:t>
            </a:r>
          </a:p>
          <a:p>
            <a:pPr marL="285750" indent="-285750">
              <a:buFont typeface="Arial" charset="0"/>
              <a:buChar char="•"/>
            </a:pPr>
            <a:r>
              <a:rPr lang="en-US" dirty="0">
                <a:latin typeface="Garamond" panose="02020404030301010803" pitchFamily="18" charset="0"/>
              </a:rPr>
              <a:t>	Post file to a public repository like </a:t>
            </a:r>
            <a:r>
              <a:rPr lang="en-US" dirty="0" err="1">
                <a:latin typeface="Garamond" panose="02020404030301010803" pitchFamily="18" charset="0"/>
              </a:rPr>
              <a:t>Github</a:t>
            </a:r>
            <a:r>
              <a:rPr lang="en-US" dirty="0">
                <a:latin typeface="Garamond" panose="02020404030301010803" pitchFamily="18" charset="0"/>
              </a:rPr>
              <a:t>.</a:t>
            </a:r>
          </a:p>
          <a:p>
            <a:r>
              <a:rPr lang="en-US" dirty="0">
                <a:latin typeface="Garamond" panose="02020404030301010803" pitchFamily="18" charset="0"/>
              </a:rPr>
              <a:t>	</a:t>
            </a:r>
          </a:p>
          <a:p>
            <a:endParaRPr lang="en-US" dirty="0">
              <a:latin typeface="Garamond" panose="02020404030301010803" pitchFamily="18" charset="0"/>
            </a:endParaRPr>
          </a:p>
        </p:txBody>
      </p:sp>
      <p:sp>
        <p:nvSpPr>
          <p:cNvPr id="5" name="Slide Number Placeholder 4">
            <a:extLst>
              <a:ext uri="{FF2B5EF4-FFF2-40B4-BE49-F238E27FC236}">
                <a16:creationId xmlns:a16="http://schemas.microsoft.com/office/drawing/2014/main" id="{7469791F-18A9-C744-A9BC-A8229B47F688}"/>
              </a:ext>
            </a:extLst>
          </p:cNvPr>
          <p:cNvSpPr>
            <a:spLocks noGrp="1"/>
          </p:cNvSpPr>
          <p:nvPr>
            <p:ph type="sldNum" sz="quarter" idx="12"/>
          </p:nvPr>
        </p:nvSpPr>
        <p:spPr/>
        <p:txBody>
          <a:bodyPr/>
          <a:lstStyle/>
          <a:p>
            <a:fld id="{5DF16759-EFA5-A34C-8259-B744E9EC865C}" type="slidenum">
              <a:rPr lang="en-US" smtClean="0"/>
              <a:t>38</a:t>
            </a:fld>
            <a:endParaRPr lang="en-US"/>
          </a:p>
        </p:txBody>
      </p:sp>
      <p:sp>
        <p:nvSpPr>
          <p:cNvPr id="6" name="Rectangle 5">
            <a:extLst>
              <a:ext uri="{FF2B5EF4-FFF2-40B4-BE49-F238E27FC236}">
                <a16:creationId xmlns:a16="http://schemas.microsoft.com/office/drawing/2014/main" id="{F205D2B6-DCEA-6B4F-A49A-904D846D8B61}"/>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444412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04386" y="117987"/>
            <a:ext cx="6002593" cy="5883860"/>
          </a:xfrm>
          <a:prstGeom prst="rect">
            <a:avLst/>
          </a:prstGeom>
        </p:spPr>
      </p:pic>
      <p:sp>
        <p:nvSpPr>
          <p:cNvPr id="3" name="TextBox 2"/>
          <p:cNvSpPr txBox="1"/>
          <p:nvPr/>
        </p:nvSpPr>
        <p:spPr>
          <a:xfrm>
            <a:off x="206477" y="176981"/>
            <a:ext cx="4365523" cy="769441"/>
          </a:xfrm>
          <a:prstGeom prst="rect">
            <a:avLst/>
          </a:prstGeom>
          <a:noFill/>
        </p:spPr>
        <p:txBody>
          <a:bodyPr wrap="square" rtlCol="0">
            <a:spAutoFit/>
          </a:bodyPr>
          <a:lstStyle/>
          <a:p>
            <a:r>
              <a:rPr lang="en-US" sz="4400" dirty="0">
                <a:latin typeface="Garamond" panose="02020404030301010803" pitchFamily="18" charset="0"/>
              </a:rPr>
              <a:t>A Basic Workflow</a:t>
            </a:r>
          </a:p>
        </p:txBody>
      </p:sp>
      <p:sp>
        <p:nvSpPr>
          <p:cNvPr id="4" name="TextBox 3"/>
          <p:cNvSpPr txBox="1"/>
          <p:nvPr/>
        </p:nvSpPr>
        <p:spPr>
          <a:xfrm>
            <a:off x="206477" y="946422"/>
            <a:ext cx="6032091" cy="6186309"/>
          </a:xfrm>
          <a:prstGeom prst="rect">
            <a:avLst/>
          </a:prstGeom>
          <a:noFill/>
        </p:spPr>
        <p:txBody>
          <a:bodyPr wrap="square" rtlCol="0">
            <a:spAutoFit/>
          </a:bodyPr>
          <a:lstStyle/>
          <a:p>
            <a:r>
              <a:rPr lang="en-US" b="1" dirty="0">
                <a:latin typeface="Garamond" panose="02020404030301010803" pitchFamily="18" charset="0"/>
              </a:rPr>
              <a:t>Analyze your domain.</a:t>
            </a:r>
          </a:p>
          <a:p>
            <a:pPr marL="285750" indent="-285750">
              <a:buFont typeface="Arial" charset="0"/>
              <a:buChar char="•"/>
            </a:pPr>
            <a:r>
              <a:rPr lang="en-US" dirty="0">
                <a:latin typeface="Garamond" panose="02020404030301010803" pitchFamily="18" charset="0"/>
              </a:rPr>
              <a:t>	Identify universals and relations.</a:t>
            </a:r>
          </a:p>
          <a:p>
            <a:pPr marL="285750" indent="-285750">
              <a:buFont typeface="Arial" charset="0"/>
              <a:buChar char="•"/>
            </a:pPr>
            <a:r>
              <a:rPr lang="en-US" dirty="0">
                <a:latin typeface="Garamond" panose="02020404030301010803" pitchFamily="18" charset="0"/>
              </a:rPr>
              <a:t>	Define and add axioms for your terms.</a:t>
            </a:r>
          </a:p>
          <a:p>
            <a:pPr marL="285750" indent="-285750">
              <a:buFont typeface="Arial" charset="0"/>
              <a:buChar char="•"/>
            </a:pPr>
            <a:r>
              <a:rPr lang="en-US" dirty="0">
                <a:latin typeface="Garamond" panose="02020404030301010803" pitchFamily="18" charset="0"/>
              </a:rPr>
              <a:t>	Start drawing graphs.</a:t>
            </a:r>
          </a:p>
          <a:p>
            <a:pPr marL="285750" indent="-285750">
              <a:buFont typeface="Arial" charset="0"/>
              <a:buChar char="•"/>
            </a:pPr>
            <a:r>
              <a:rPr lang="en-US" dirty="0">
                <a:latin typeface="Garamond" panose="02020404030301010803" pitchFamily="18" charset="0"/>
              </a:rPr>
              <a:t>	Create your ontology.</a:t>
            </a:r>
          </a:p>
          <a:p>
            <a:endParaRPr lang="en-US" dirty="0">
              <a:latin typeface="Garamond" panose="02020404030301010803" pitchFamily="18" charset="0"/>
            </a:endParaRPr>
          </a:p>
          <a:p>
            <a:r>
              <a:rPr lang="en-US" b="1" dirty="0">
                <a:latin typeface="Garamond" panose="02020404030301010803" pitchFamily="18" charset="0"/>
              </a:rPr>
              <a:t>Use Protégé to implement your ontology in a language.</a:t>
            </a:r>
          </a:p>
          <a:p>
            <a:pPr marL="285750" indent="-285750">
              <a:buFont typeface="Arial" charset="0"/>
              <a:buChar char="•"/>
            </a:pPr>
            <a:r>
              <a:rPr lang="en-US" dirty="0">
                <a:latin typeface="Garamond" panose="02020404030301010803" pitchFamily="18" charset="0"/>
              </a:rPr>
              <a:t>	Import the ontologies you will re-use.</a:t>
            </a:r>
          </a:p>
          <a:p>
            <a:pPr marL="285750" indent="-285750">
              <a:buFont typeface="Arial" charset="0"/>
              <a:buChar char="•"/>
            </a:pPr>
            <a:r>
              <a:rPr lang="en-US" dirty="0">
                <a:latin typeface="Garamond" panose="02020404030301010803" pitchFamily="18" charset="0"/>
              </a:rPr>
              <a:t>	Create classes and object properties.</a:t>
            </a:r>
          </a:p>
          <a:p>
            <a:pPr marL="285750" indent="-285750">
              <a:buFont typeface="Arial" charset="0"/>
              <a:buChar char="•"/>
            </a:pPr>
            <a:r>
              <a:rPr lang="en-US" dirty="0">
                <a:latin typeface="Garamond" panose="02020404030301010803" pitchFamily="18" charset="0"/>
              </a:rPr>
              <a:t>	Leave your reasoner running as you work.</a:t>
            </a:r>
          </a:p>
          <a:p>
            <a:pPr marL="285750" indent="-285750">
              <a:buFont typeface="Arial" charset="0"/>
              <a:buChar char="•"/>
            </a:pPr>
            <a:r>
              <a:rPr lang="en-US" dirty="0">
                <a:latin typeface="Garamond" panose="02020404030301010803" pitchFamily="18" charset="0"/>
              </a:rPr>
              <a:t>	Save your file in a language.</a:t>
            </a:r>
          </a:p>
          <a:p>
            <a:pPr marL="285750" indent="-285750">
              <a:buFont typeface="Arial" charset="0"/>
              <a:buChar char="•"/>
            </a:pPr>
            <a:r>
              <a:rPr lang="en-US" dirty="0">
                <a:latin typeface="Garamond" panose="02020404030301010803" pitchFamily="18" charset="0"/>
              </a:rPr>
              <a:t>	Post file to a public repository like </a:t>
            </a:r>
            <a:r>
              <a:rPr lang="en-US" dirty="0" err="1">
                <a:latin typeface="Garamond" panose="02020404030301010803" pitchFamily="18" charset="0"/>
              </a:rPr>
              <a:t>Github</a:t>
            </a:r>
            <a:r>
              <a:rPr lang="en-US" dirty="0">
                <a:latin typeface="Garamond" panose="02020404030301010803" pitchFamily="18" charset="0"/>
              </a:rPr>
              <a:t>.</a:t>
            </a:r>
          </a:p>
          <a:p>
            <a:r>
              <a:rPr lang="en-US" dirty="0">
                <a:latin typeface="Garamond" panose="02020404030301010803" pitchFamily="18" charset="0"/>
              </a:rPr>
              <a:t>	</a:t>
            </a:r>
          </a:p>
          <a:p>
            <a:r>
              <a:rPr lang="en-US" b="1" dirty="0">
                <a:latin typeface="Garamond" panose="02020404030301010803" pitchFamily="18" charset="0"/>
              </a:rPr>
              <a:t>Create a knowledgebase by aligning data to your ontology.</a:t>
            </a:r>
          </a:p>
          <a:p>
            <a:pPr marL="285750" indent="-285750">
              <a:buFont typeface="Arial" charset="0"/>
              <a:buChar char="•"/>
            </a:pPr>
            <a:r>
              <a:rPr lang="en-US" dirty="0">
                <a:latin typeface="Garamond" panose="02020404030301010803" pitchFamily="18" charset="0"/>
              </a:rPr>
              <a:t>	Pick an alignment tool. </a:t>
            </a:r>
          </a:p>
          <a:p>
            <a:pPr marL="285750" indent="-285750">
              <a:buFont typeface="Arial" charset="0"/>
              <a:buChar char="•"/>
            </a:pPr>
            <a:r>
              <a:rPr lang="en-US" dirty="0">
                <a:latin typeface="Garamond" panose="02020404030301010803" pitchFamily="18" charset="0"/>
              </a:rPr>
              <a:t>	Export your mapping and your RDF.</a:t>
            </a:r>
          </a:p>
          <a:p>
            <a:endParaRPr lang="en-US" dirty="0">
              <a:latin typeface="Garamond" panose="02020404030301010803" pitchFamily="18" charset="0"/>
            </a:endParaRPr>
          </a:p>
          <a:p>
            <a:r>
              <a:rPr lang="en-US" b="1" dirty="0">
                <a:latin typeface="Garamond" panose="02020404030301010803" pitchFamily="18" charset="0"/>
              </a:rPr>
              <a:t>Create an RDF </a:t>
            </a:r>
            <a:r>
              <a:rPr lang="en-US" b="1" dirty="0" err="1">
                <a:latin typeface="Garamond" panose="02020404030301010803" pitchFamily="18" charset="0"/>
              </a:rPr>
              <a:t>Triplestore</a:t>
            </a:r>
            <a:r>
              <a:rPr lang="en-US" b="1" dirty="0">
                <a:latin typeface="Garamond" panose="02020404030301010803" pitchFamily="18" charset="0"/>
              </a:rPr>
              <a:t> by hosting your RDF on a server.</a:t>
            </a:r>
          </a:p>
          <a:p>
            <a:endParaRPr lang="en-US" dirty="0">
              <a:latin typeface="Garamond" panose="02020404030301010803" pitchFamily="18" charset="0"/>
            </a:endParaRPr>
          </a:p>
          <a:p>
            <a:r>
              <a:rPr lang="en-US" b="1" dirty="0">
                <a:latin typeface="Garamond" panose="02020404030301010803" pitchFamily="18" charset="0"/>
              </a:rPr>
              <a:t>Query your RDF data with a SPARQL endpoint.</a:t>
            </a:r>
            <a:r>
              <a:rPr lang="en-US" dirty="0">
                <a:latin typeface="Garamond" panose="02020404030301010803" pitchFamily="18" charset="0"/>
              </a:rPr>
              <a:t>	</a:t>
            </a:r>
          </a:p>
          <a:p>
            <a:endParaRPr lang="en-US" dirty="0">
              <a:latin typeface="Garamond" panose="02020404030301010803" pitchFamily="18" charset="0"/>
            </a:endParaRPr>
          </a:p>
          <a:p>
            <a:endParaRPr lang="en-US" dirty="0">
              <a:latin typeface="Garamond" panose="02020404030301010803" pitchFamily="18" charset="0"/>
            </a:endParaRPr>
          </a:p>
        </p:txBody>
      </p:sp>
      <p:sp>
        <p:nvSpPr>
          <p:cNvPr id="5" name="Slide Number Placeholder 4">
            <a:extLst>
              <a:ext uri="{FF2B5EF4-FFF2-40B4-BE49-F238E27FC236}">
                <a16:creationId xmlns:a16="http://schemas.microsoft.com/office/drawing/2014/main" id="{FA933C5A-30AA-5447-A1D5-990BED268917}"/>
              </a:ext>
            </a:extLst>
          </p:cNvPr>
          <p:cNvSpPr>
            <a:spLocks noGrp="1"/>
          </p:cNvSpPr>
          <p:nvPr>
            <p:ph type="sldNum" sz="quarter" idx="12"/>
          </p:nvPr>
        </p:nvSpPr>
        <p:spPr/>
        <p:txBody>
          <a:bodyPr/>
          <a:lstStyle/>
          <a:p>
            <a:fld id="{5DF16759-EFA5-A34C-8259-B744E9EC865C}" type="slidenum">
              <a:rPr lang="en-US" smtClean="0"/>
              <a:t>39</a:t>
            </a:fld>
            <a:endParaRPr lang="en-US"/>
          </a:p>
        </p:txBody>
      </p:sp>
      <p:sp>
        <p:nvSpPr>
          <p:cNvPr id="6" name="Rectangle 5">
            <a:extLst>
              <a:ext uri="{FF2B5EF4-FFF2-40B4-BE49-F238E27FC236}">
                <a16:creationId xmlns:a16="http://schemas.microsoft.com/office/drawing/2014/main" id="{14B5EB59-208F-CE4B-84E7-F813E350187E}"/>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255775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713-A6AB-5F4F-9A88-21EF242B17CA}"/>
              </a:ext>
            </a:extLst>
          </p:cNvPr>
          <p:cNvSpPr>
            <a:spLocks noGrp="1"/>
          </p:cNvSpPr>
          <p:nvPr>
            <p:ph type="title"/>
          </p:nvPr>
        </p:nvSpPr>
        <p:spPr/>
        <p:txBody>
          <a:bodyPr/>
          <a:lstStyle/>
          <a:p>
            <a:r>
              <a:rPr lang="en-US" dirty="0">
                <a:latin typeface="Garamond" panose="02020404030301010803" pitchFamily="18" charset="0"/>
              </a:rPr>
              <a:t>Background: ICO</a:t>
            </a:r>
          </a:p>
        </p:txBody>
      </p:sp>
      <p:sp>
        <p:nvSpPr>
          <p:cNvPr id="3" name="Content Placeholder 2">
            <a:extLst>
              <a:ext uri="{FF2B5EF4-FFF2-40B4-BE49-F238E27FC236}">
                <a16:creationId xmlns:a16="http://schemas.microsoft.com/office/drawing/2014/main" id="{617E593E-8EA4-8343-9227-3DE0070D7A63}"/>
              </a:ext>
            </a:extLst>
          </p:cNvPr>
          <p:cNvSpPr>
            <a:spLocks noGrp="1"/>
          </p:cNvSpPr>
          <p:nvPr>
            <p:ph idx="1"/>
          </p:nvPr>
        </p:nvSpPr>
        <p:spPr/>
        <p:txBody>
          <a:bodyPr>
            <a:normAutofit lnSpcReduction="10000"/>
          </a:bodyPr>
          <a:lstStyle/>
          <a:p>
            <a:r>
              <a:rPr lang="en-US" sz="3200" dirty="0">
                <a:latin typeface="Garamond" panose="02020404030301010803" pitchFamily="18" charset="0"/>
              </a:rPr>
              <a:t>The original version of ICO was developed through an analysis of informed consent forms from two separate IRBs at the University of Michigan</a:t>
            </a:r>
          </a:p>
          <a:p>
            <a:pPr lvl="1"/>
            <a:r>
              <a:rPr lang="en-US" dirty="0">
                <a:latin typeface="Garamond" panose="02020404030301010803" pitchFamily="18" charset="0"/>
              </a:rPr>
              <a:t>Clinical research</a:t>
            </a:r>
          </a:p>
          <a:p>
            <a:pPr lvl="1"/>
            <a:r>
              <a:rPr lang="en-US" dirty="0">
                <a:latin typeface="Garamond" panose="02020404030301010803" pitchFamily="18" charset="0"/>
              </a:rPr>
              <a:t>Behavioral research</a:t>
            </a:r>
          </a:p>
          <a:p>
            <a:pPr lvl="1"/>
            <a:r>
              <a:rPr lang="en-US" dirty="0">
                <a:latin typeface="Garamond" panose="02020404030301010803" pitchFamily="18" charset="0"/>
              </a:rPr>
              <a:t>Biobanking</a:t>
            </a:r>
          </a:p>
          <a:p>
            <a:r>
              <a:rPr lang="en-US" sz="3200" dirty="0">
                <a:latin typeface="Garamond" panose="02020404030301010803" pitchFamily="18" charset="0"/>
              </a:rPr>
              <a:t>Candidate terms were mapped to resources such as the NCI Thesaurus and other sources where possible.</a:t>
            </a:r>
          </a:p>
          <a:p>
            <a:r>
              <a:rPr lang="en-US" sz="3200" dirty="0">
                <a:latin typeface="Garamond" panose="02020404030301010803" pitchFamily="18" charset="0"/>
              </a:rPr>
              <a:t>Content from the forms was aligned with the OBO foundry ontologies</a:t>
            </a:r>
          </a:p>
        </p:txBody>
      </p:sp>
      <p:sp>
        <p:nvSpPr>
          <p:cNvPr id="4" name="Slide Number Placeholder 3">
            <a:extLst>
              <a:ext uri="{FF2B5EF4-FFF2-40B4-BE49-F238E27FC236}">
                <a16:creationId xmlns:a16="http://schemas.microsoft.com/office/drawing/2014/main" id="{316EB2D0-4EBD-4949-9F93-6C14759E3DF6}"/>
              </a:ext>
            </a:extLst>
          </p:cNvPr>
          <p:cNvSpPr>
            <a:spLocks noGrp="1"/>
          </p:cNvSpPr>
          <p:nvPr>
            <p:ph type="sldNum" sz="quarter" idx="12"/>
          </p:nvPr>
        </p:nvSpPr>
        <p:spPr/>
        <p:txBody>
          <a:bodyPr/>
          <a:lstStyle/>
          <a:p>
            <a:fld id="{5DF16759-EFA5-A34C-8259-B744E9EC865C}" type="slidenum">
              <a:rPr lang="en-US" smtClean="0"/>
              <a:t>4</a:t>
            </a:fld>
            <a:endParaRPr lang="en-US"/>
          </a:p>
        </p:txBody>
      </p:sp>
      <p:sp>
        <p:nvSpPr>
          <p:cNvPr id="5" name="Rectangle 4">
            <a:extLst>
              <a:ext uri="{FF2B5EF4-FFF2-40B4-BE49-F238E27FC236}">
                <a16:creationId xmlns:a16="http://schemas.microsoft.com/office/drawing/2014/main" id="{7B2F75D3-E9A7-374F-9E96-6DD89D253E2E}"/>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623113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a:extLst>
              <a:ext uri="{FF2B5EF4-FFF2-40B4-BE49-F238E27FC236}">
                <a16:creationId xmlns:a16="http://schemas.microsoft.com/office/drawing/2014/main" id="{EA44C590-364E-E042-9FDB-6CF251C699E2}"/>
              </a:ext>
            </a:extLst>
          </p:cNvPr>
          <p:cNvSpPr/>
          <p:nvPr/>
        </p:nvSpPr>
        <p:spPr>
          <a:xfrm>
            <a:off x="979193" y="365125"/>
            <a:ext cx="10374607" cy="3197809"/>
          </a:xfrm>
          <a:prstGeom prst="round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7" name="Rounded Rectangle 86">
            <a:extLst>
              <a:ext uri="{FF2B5EF4-FFF2-40B4-BE49-F238E27FC236}">
                <a16:creationId xmlns:a16="http://schemas.microsoft.com/office/drawing/2014/main" id="{1CA04D62-97B6-AD4E-9868-ADFD8DE3BC96}"/>
              </a:ext>
            </a:extLst>
          </p:cNvPr>
          <p:cNvSpPr/>
          <p:nvPr/>
        </p:nvSpPr>
        <p:spPr>
          <a:xfrm>
            <a:off x="2270835" y="3301723"/>
            <a:ext cx="9528549" cy="3452395"/>
          </a:xfrm>
          <a:prstGeom prst="round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8" name="Straight Arrow Connector 87">
            <a:extLst>
              <a:ext uri="{FF2B5EF4-FFF2-40B4-BE49-F238E27FC236}">
                <a16:creationId xmlns:a16="http://schemas.microsoft.com/office/drawing/2014/main" id="{6EE76E43-603C-C443-B2D6-0AB7C3D3923A}"/>
              </a:ext>
            </a:extLst>
          </p:cNvPr>
          <p:cNvCxnSpPr>
            <a:cxnSpLocks/>
            <a:stCxn id="128" idx="2"/>
            <a:endCxn id="102" idx="5"/>
          </p:cNvCxnSpPr>
          <p:nvPr/>
        </p:nvCxnSpPr>
        <p:spPr>
          <a:xfrm flipH="1" flipV="1">
            <a:off x="5370846" y="3051111"/>
            <a:ext cx="3007566" cy="232436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0E50B465-5C99-3146-A102-DF5A59EF3A0B}"/>
              </a:ext>
            </a:extLst>
          </p:cNvPr>
          <p:cNvCxnSpPr>
            <a:cxnSpLocks/>
            <a:stCxn id="143" idx="2"/>
            <a:endCxn id="103" idx="6"/>
          </p:cNvCxnSpPr>
          <p:nvPr/>
        </p:nvCxnSpPr>
        <p:spPr>
          <a:xfrm flipH="1" flipV="1">
            <a:off x="2806029" y="1739891"/>
            <a:ext cx="7618623" cy="2411960"/>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FB363C5E-5E52-8F41-8B2F-54FB5AF064B2}"/>
              </a:ext>
            </a:extLst>
          </p:cNvPr>
          <p:cNvCxnSpPr>
            <a:cxnSpLocks/>
            <a:stCxn id="139" idx="0"/>
            <a:endCxn id="94" idx="5"/>
          </p:cNvCxnSpPr>
          <p:nvPr/>
        </p:nvCxnSpPr>
        <p:spPr>
          <a:xfrm flipH="1" flipV="1">
            <a:off x="5113159" y="1855436"/>
            <a:ext cx="1958303" cy="157991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1" name="Straight Arrow Connector 90">
            <a:extLst>
              <a:ext uri="{FF2B5EF4-FFF2-40B4-BE49-F238E27FC236}">
                <a16:creationId xmlns:a16="http://schemas.microsoft.com/office/drawing/2014/main" id="{2917CB59-2FAB-5645-B45A-51B9839ED5D4}"/>
              </a:ext>
            </a:extLst>
          </p:cNvPr>
          <p:cNvCxnSpPr>
            <a:cxnSpLocks/>
            <a:stCxn id="141" idx="0"/>
            <a:endCxn id="114" idx="4"/>
          </p:cNvCxnSpPr>
          <p:nvPr/>
        </p:nvCxnSpPr>
        <p:spPr>
          <a:xfrm flipH="1" flipV="1">
            <a:off x="2895340" y="3111503"/>
            <a:ext cx="593903" cy="102234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2" name="Straight Arrow Connector 91">
            <a:extLst>
              <a:ext uri="{FF2B5EF4-FFF2-40B4-BE49-F238E27FC236}">
                <a16:creationId xmlns:a16="http://schemas.microsoft.com/office/drawing/2014/main" id="{0BE3555A-CF7A-0144-A3CB-40E89338A47D}"/>
              </a:ext>
            </a:extLst>
          </p:cNvPr>
          <p:cNvCxnSpPr>
            <a:cxnSpLocks/>
            <a:stCxn id="131" idx="0"/>
            <a:endCxn id="103" idx="6"/>
          </p:cNvCxnSpPr>
          <p:nvPr/>
        </p:nvCxnSpPr>
        <p:spPr>
          <a:xfrm flipH="1" flipV="1">
            <a:off x="2806029" y="1739891"/>
            <a:ext cx="2181043" cy="3375423"/>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B6A85040-52DC-D44C-AC6A-A78EB1A1AE95}"/>
              </a:ext>
            </a:extLst>
          </p:cNvPr>
          <p:cNvCxnSpPr>
            <a:cxnSpLocks/>
            <a:stCxn id="150" idx="1"/>
            <a:endCxn id="115" idx="4"/>
          </p:cNvCxnSpPr>
          <p:nvPr/>
        </p:nvCxnSpPr>
        <p:spPr>
          <a:xfrm flipH="1" flipV="1">
            <a:off x="1734592" y="3056967"/>
            <a:ext cx="1141555" cy="205495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4" name="Oval 93">
            <a:extLst>
              <a:ext uri="{FF2B5EF4-FFF2-40B4-BE49-F238E27FC236}">
                <a16:creationId xmlns:a16="http://schemas.microsoft.com/office/drawing/2014/main" id="{DD01DA79-38D4-BE4D-95FB-9CCF9A75A7A3}"/>
              </a:ext>
            </a:extLst>
          </p:cNvPr>
          <p:cNvSpPr/>
          <p:nvPr/>
        </p:nvSpPr>
        <p:spPr>
          <a:xfrm>
            <a:off x="4248301" y="1365819"/>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IAO: directive information entity</a:t>
            </a:r>
          </a:p>
        </p:txBody>
      </p:sp>
      <p:grpSp>
        <p:nvGrpSpPr>
          <p:cNvPr id="95" name="Group 94">
            <a:extLst>
              <a:ext uri="{FF2B5EF4-FFF2-40B4-BE49-F238E27FC236}">
                <a16:creationId xmlns:a16="http://schemas.microsoft.com/office/drawing/2014/main" id="{AFAFF0D2-0653-D94C-9A5C-3245CAD373BC}"/>
              </a:ext>
            </a:extLst>
          </p:cNvPr>
          <p:cNvGrpSpPr/>
          <p:nvPr/>
        </p:nvGrpSpPr>
        <p:grpSpPr>
          <a:xfrm>
            <a:off x="633951" y="5028150"/>
            <a:ext cx="1062200" cy="770639"/>
            <a:chOff x="613170" y="5348149"/>
            <a:chExt cx="612048" cy="433124"/>
          </a:xfrm>
        </p:grpSpPr>
        <p:sp>
          <p:nvSpPr>
            <p:cNvPr id="96" name="Oval 95">
              <a:extLst>
                <a:ext uri="{FF2B5EF4-FFF2-40B4-BE49-F238E27FC236}">
                  <a16:creationId xmlns:a16="http://schemas.microsoft.com/office/drawing/2014/main" id="{8A91FB08-A710-8541-8CA6-645997B1F95D}"/>
                </a:ext>
              </a:extLst>
            </p:cNvPr>
            <p:cNvSpPr/>
            <p:nvPr/>
          </p:nvSpPr>
          <p:spPr>
            <a:xfrm>
              <a:off x="613170" y="5610687"/>
              <a:ext cx="198931" cy="170586"/>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b="1" dirty="0"/>
            </a:p>
          </p:txBody>
        </p:sp>
        <p:sp>
          <p:nvSpPr>
            <p:cNvPr id="97" name="TextBox 96">
              <a:extLst>
                <a:ext uri="{FF2B5EF4-FFF2-40B4-BE49-F238E27FC236}">
                  <a16:creationId xmlns:a16="http://schemas.microsoft.com/office/drawing/2014/main" id="{70827ABF-C113-B543-B1B3-6116241396B5}"/>
                </a:ext>
              </a:extLst>
            </p:cNvPr>
            <p:cNvSpPr txBox="1"/>
            <p:nvPr/>
          </p:nvSpPr>
          <p:spPr>
            <a:xfrm>
              <a:off x="822316" y="5622022"/>
              <a:ext cx="402902" cy="138384"/>
            </a:xfrm>
            <a:prstGeom prst="rect">
              <a:avLst/>
            </a:prstGeom>
            <a:noFill/>
          </p:spPr>
          <p:txBody>
            <a:bodyPr wrap="none" rtlCol="0">
              <a:spAutoFit/>
            </a:bodyPr>
            <a:lstStyle/>
            <a:p>
              <a:r>
                <a:rPr lang="en-US" sz="1000" b="1" dirty="0"/>
                <a:t>Particular</a:t>
              </a:r>
            </a:p>
          </p:txBody>
        </p:sp>
        <p:sp>
          <p:nvSpPr>
            <p:cNvPr id="98" name="Oval 97">
              <a:extLst>
                <a:ext uri="{FF2B5EF4-FFF2-40B4-BE49-F238E27FC236}">
                  <a16:creationId xmlns:a16="http://schemas.microsoft.com/office/drawing/2014/main" id="{92DB06B2-A1AA-854B-A00E-0E8BE670A2E6}"/>
                </a:ext>
              </a:extLst>
            </p:cNvPr>
            <p:cNvSpPr/>
            <p:nvPr/>
          </p:nvSpPr>
          <p:spPr>
            <a:xfrm>
              <a:off x="616966" y="5348149"/>
              <a:ext cx="198931" cy="17058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b="1" dirty="0"/>
            </a:p>
          </p:txBody>
        </p:sp>
        <p:sp>
          <p:nvSpPr>
            <p:cNvPr id="99" name="TextBox 98">
              <a:extLst>
                <a:ext uri="{FF2B5EF4-FFF2-40B4-BE49-F238E27FC236}">
                  <a16:creationId xmlns:a16="http://schemas.microsoft.com/office/drawing/2014/main" id="{90D8B4F6-409D-0B42-829D-92A9338C09B5}"/>
                </a:ext>
              </a:extLst>
            </p:cNvPr>
            <p:cNvSpPr txBox="1"/>
            <p:nvPr/>
          </p:nvSpPr>
          <p:spPr>
            <a:xfrm>
              <a:off x="826112" y="5359484"/>
              <a:ext cx="394589" cy="138384"/>
            </a:xfrm>
            <a:prstGeom prst="rect">
              <a:avLst/>
            </a:prstGeom>
            <a:noFill/>
          </p:spPr>
          <p:txBody>
            <a:bodyPr wrap="none" rtlCol="0">
              <a:spAutoFit/>
            </a:bodyPr>
            <a:lstStyle/>
            <a:p>
              <a:r>
                <a:rPr lang="en-US" sz="1000" b="1" dirty="0"/>
                <a:t>Universal</a:t>
              </a:r>
              <a:endParaRPr lang="en-US" sz="700" b="1" dirty="0"/>
            </a:p>
          </p:txBody>
        </p:sp>
      </p:grpSp>
      <p:sp>
        <p:nvSpPr>
          <p:cNvPr id="100" name="Oval 99">
            <a:extLst>
              <a:ext uri="{FF2B5EF4-FFF2-40B4-BE49-F238E27FC236}">
                <a16:creationId xmlns:a16="http://schemas.microsoft.com/office/drawing/2014/main" id="{C0582174-200A-4747-BC2D-B94EE35ABE9D}"/>
              </a:ext>
            </a:extLst>
          </p:cNvPr>
          <p:cNvSpPr/>
          <p:nvPr/>
        </p:nvSpPr>
        <p:spPr>
          <a:xfrm>
            <a:off x="4136247" y="543098"/>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BFO: generically dependent continuant</a:t>
            </a:r>
          </a:p>
        </p:txBody>
      </p:sp>
      <p:cxnSp>
        <p:nvCxnSpPr>
          <p:cNvPr id="101" name="Straight Arrow Connector 100">
            <a:extLst>
              <a:ext uri="{FF2B5EF4-FFF2-40B4-BE49-F238E27FC236}">
                <a16:creationId xmlns:a16="http://schemas.microsoft.com/office/drawing/2014/main" id="{5873BFB7-D786-9147-BDB1-F8DC72614CFD}"/>
              </a:ext>
            </a:extLst>
          </p:cNvPr>
          <p:cNvCxnSpPr>
            <a:cxnSpLocks/>
            <a:stCxn id="94" idx="0"/>
            <a:endCxn id="100" idx="4"/>
          </p:cNvCxnSpPr>
          <p:nvPr/>
        </p:nvCxnSpPr>
        <p:spPr>
          <a:xfrm flipH="1" flipV="1">
            <a:off x="4642869" y="1116720"/>
            <a:ext cx="112054" cy="2490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9929CA0-59F0-6D40-BABA-565A6F046F20}"/>
              </a:ext>
            </a:extLst>
          </p:cNvPr>
          <p:cNvSpPr/>
          <p:nvPr/>
        </p:nvSpPr>
        <p:spPr>
          <a:xfrm>
            <a:off x="4505988" y="2561494"/>
            <a:ext cx="1013244" cy="573622"/>
          </a:xfrm>
          <a:prstGeom prst="ellipse">
            <a:avLst/>
          </a:prstGeom>
          <a:solidFill>
            <a:schemeClr val="accent6"/>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RUBRIC: permission directive</a:t>
            </a:r>
          </a:p>
        </p:txBody>
      </p:sp>
      <p:sp>
        <p:nvSpPr>
          <p:cNvPr id="103" name="Oval 102">
            <a:extLst>
              <a:ext uri="{FF2B5EF4-FFF2-40B4-BE49-F238E27FC236}">
                <a16:creationId xmlns:a16="http://schemas.microsoft.com/office/drawing/2014/main" id="{B823CDA1-4563-6F47-8F5D-93A90183658A}"/>
              </a:ext>
            </a:extLst>
          </p:cNvPr>
          <p:cNvSpPr/>
          <p:nvPr/>
        </p:nvSpPr>
        <p:spPr>
          <a:xfrm>
            <a:off x="1707763" y="1411834"/>
            <a:ext cx="1098266" cy="65611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CCO: descriptive information content entity</a:t>
            </a:r>
          </a:p>
        </p:txBody>
      </p:sp>
      <p:cxnSp>
        <p:nvCxnSpPr>
          <p:cNvPr id="104" name="Straight Arrow Connector 103">
            <a:extLst>
              <a:ext uri="{FF2B5EF4-FFF2-40B4-BE49-F238E27FC236}">
                <a16:creationId xmlns:a16="http://schemas.microsoft.com/office/drawing/2014/main" id="{596D710A-6830-4C42-902C-F75C9819F42C}"/>
              </a:ext>
            </a:extLst>
          </p:cNvPr>
          <p:cNvCxnSpPr>
            <a:cxnSpLocks/>
            <a:stCxn id="103" idx="7"/>
            <a:endCxn id="100" idx="4"/>
          </p:cNvCxnSpPr>
          <p:nvPr/>
        </p:nvCxnSpPr>
        <p:spPr>
          <a:xfrm flipV="1">
            <a:off x="2645192" y="1116720"/>
            <a:ext cx="1997677" cy="39120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49558800-0A2B-B741-A6F5-714683623AAC}"/>
              </a:ext>
            </a:extLst>
          </p:cNvPr>
          <p:cNvSpPr/>
          <p:nvPr/>
        </p:nvSpPr>
        <p:spPr>
          <a:xfrm>
            <a:off x="5766950" y="1342562"/>
            <a:ext cx="1098266" cy="65611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IAO: document</a:t>
            </a:r>
          </a:p>
        </p:txBody>
      </p:sp>
      <p:sp>
        <p:nvSpPr>
          <p:cNvPr id="106" name="Oval 105">
            <a:extLst>
              <a:ext uri="{FF2B5EF4-FFF2-40B4-BE49-F238E27FC236}">
                <a16:creationId xmlns:a16="http://schemas.microsoft.com/office/drawing/2014/main" id="{5F4430E5-69E2-204E-B861-794F06BCFC71}"/>
              </a:ext>
            </a:extLst>
          </p:cNvPr>
          <p:cNvSpPr/>
          <p:nvPr/>
        </p:nvSpPr>
        <p:spPr>
          <a:xfrm>
            <a:off x="7628850" y="1578931"/>
            <a:ext cx="1098266" cy="65611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D-acts: document act input document</a:t>
            </a:r>
          </a:p>
        </p:txBody>
      </p:sp>
      <p:sp>
        <p:nvSpPr>
          <p:cNvPr id="107" name="Oval 106">
            <a:extLst>
              <a:ext uri="{FF2B5EF4-FFF2-40B4-BE49-F238E27FC236}">
                <a16:creationId xmlns:a16="http://schemas.microsoft.com/office/drawing/2014/main" id="{F8AEEBB8-2C33-4741-9E05-7978C213091A}"/>
              </a:ext>
            </a:extLst>
          </p:cNvPr>
          <p:cNvSpPr/>
          <p:nvPr/>
        </p:nvSpPr>
        <p:spPr>
          <a:xfrm>
            <a:off x="8454260" y="2398967"/>
            <a:ext cx="1098266" cy="65611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ICO: informed consent form</a:t>
            </a:r>
          </a:p>
        </p:txBody>
      </p:sp>
      <p:cxnSp>
        <p:nvCxnSpPr>
          <p:cNvPr id="108" name="Straight Arrow Connector 107">
            <a:extLst>
              <a:ext uri="{FF2B5EF4-FFF2-40B4-BE49-F238E27FC236}">
                <a16:creationId xmlns:a16="http://schemas.microsoft.com/office/drawing/2014/main" id="{7CC22E3B-85C8-EE4A-A0C1-816F0CB02D16}"/>
              </a:ext>
            </a:extLst>
          </p:cNvPr>
          <p:cNvCxnSpPr>
            <a:cxnSpLocks/>
            <a:stCxn id="105" idx="1"/>
            <a:endCxn id="100" idx="4"/>
          </p:cNvCxnSpPr>
          <p:nvPr/>
        </p:nvCxnSpPr>
        <p:spPr>
          <a:xfrm flipH="1" flipV="1">
            <a:off x="4642869" y="1116720"/>
            <a:ext cx="1284918" cy="3219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19BDBDF-2CF1-9144-A86A-0A5979ED3C52}"/>
              </a:ext>
            </a:extLst>
          </p:cNvPr>
          <p:cNvCxnSpPr>
            <a:cxnSpLocks/>
            <a:stCxn id="106" idx="2"/>
            <a:endCxn id="105" idx="6"/>
          </p:cNvCxnSpPr>
          <p:nvPr/>
        </p:nvCxnSpPr>
        <p:spPr>
          <a:xfrm flipH="1" flipV="1">
            <a:off x="6865216" y="1670619"/>
            <a:ext cx="763634" cy="23636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C395707-99B6-B44D-8C1D-820E99366B42}"/>
              </a:ext>
            </a:extLst>
          </p:cNvPr>
          <p:cNvCxnSpPr>
            <a:cxnSpLocks/>
            <a:stCxn id="107" idx="0"/>
            <a:endCxn id="106" idx="5"/>
          </p:cNvCxnSpPr>
          <p:nvPr/>
        </p:nvCxnSpPr>
        <p:spPr>
          <a:xfrm flipH="1" flipV="1">
            <a:off x="8566279" y="2138959"/>
            <a:ext cx="437114" cy="26000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8B02C4F-9B18-134E-9946-8C5A0AFEE7E5}"/>
              </a:ext>
            </a:extLst>
          </p:cNvPr>
          <p:cNvCxnSpPr>
            <a:cxnSpLocks/>
          </p:cNvCxnSpPr>
          <p:nvPr/>
        </p:nvCxnSpPr>
        <p:spPr>
          <a:xfrm flipV="1">
            <a:off x="693022" y="4786594"/>
            <a:ext cx="258461" cy="64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5BDC6F6-A9D5-A945-B788-E4CB4E6E2B5E}"/>
              </a:ext>
            </a:extLst>
          </p:cNvPr>
          <p:cNvSpPr txBox="1"/>
          <p:nvPr/>
        </p:nvSpPr>
        <p:spPr>
          <a:xfrm>
            <a:off x="943303" y="4663483"/>
            <a:ext cx="920445" cy="246221"/>
          </a:xfrm>
          <a:prstGeom prst="rect">
            <a:avLst/>
          </a:prstGeom>
          <a:noFill/>
        </p:spPr>
        <p:txBody>
          <a:bodyPr wrap="none" rtlCol="0">
            <a:spAutoFit/>
          </a:bodyPr>
          <a:lstStyle/>
          <a:p>
            <a:r>
              <a:rPr lang="en-US" sz="1000" b="1" dirty="0"/>
              <a:t>“Is a” relation</a:t>
            </a:r>
          </a:p>
        </p:txBody>
      </p:sp>
      <p:cxnSp>
        <p:nvCxnSpPr>
          <p:cNvPr id="113" name="Straight Arrow Connector 112">
            <a:extLst>
              <a:ext uri="{FF2B5EF4-FFF2-40B4-BE49-F238E27FC236}">
                <a16:creationId xmlns:a16="http://schemas.microsoft.com/office/drawing/2014/main" id="{21402D7B-73CE-0046-9F2C-554018698E12}"/>
              </a:ext>
            </a:extLst>
          </p:cNvPr>
          <p:cNvCxnSpPr>
            <a:cxnSpLocks/>
            <a:stCxn id="102" idx="0"/>
            <a:endCxn id="94" idx="4"/>
          </p:cNvCxnSpPr>
          <p:nvPr/>
        </p:nvCxnSpPr>
        <p:spPr>
          <a:xfrm flipH="1" flipV="1">
            <a:off x="4754923" y="1939441"/>
            <a:ext cx="257687" cy="6220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1C54E426-ECAF-4B48-B52B-3C9046D89ABA}"/>
              </a:ext>
            </a:extLst>
          </p:cNvPr>
          <p:cNvSpPr/>
          <p:nvPr/>
        </p:nvSpPr>
        <p:spPr>
          <a:xfrm>
            <a:off x="2388718" y="2537881"/>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RUBRIC: description of medical procedure</a:t>
            </a:r>
          </a:p>
        </p:txBody>
      </p:sp>
      <p:sp>
        <p:nvSpPr>
          <p:cNvPr id="115" name="Oval 114">
            <a:extLst>
              <a:ext uri="{FF2B5EF4-FFF2-40B4-BE49-F238E27FC236}">
                <a16:creationId xmlns:a16="http://schemas.microsoft.com/office/drawing/2014/main" id="{354254CD-EA13-D54C-A837-BC1EEC5A7263}"/>
              </a:ext>
            </a:extLst>
          </p:cNvPr>
          <p:cNvSpPr/>
          <p:nvPr/>
        </p:nvSpPr>
        <p:spPr>
          <a:xfrm>
            <a:off x="1227970" y="2483345"/>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ICO: description of risk</a:t>
            </a:r>
          </a:p>
        </p:txBody>
      </p:sp>
      <p:cxnSp>
        <p:nvCxnSpPr>
          <p:cNvPr id="116" name="Straight Arrow Connector 115">
            <a:extLst>
              <a:ext uri="{FF2B5EF4-FFF2-40B4-BE49-F238E27FC236}">
                <a16:creationId xmlns:a16="http://schemas.microsoft.com/office/drawing/2014/main" id="{E3952BB5-DA99-DB4C-AA2D-21B6A86A4329}"/>
              </a:ext>
            </a:extLst>
          </p:cNvPr>
          <p:cNvCxnSpPr>
            <a:cxnSpLocks/>
            <a:stCxn id="114" idx="0"/>
            <a:endCxn id="103" idx="4"/>
          </p:cNvCxnSpPr>
          <p:nvPr/>
        </p:nvCxnSpPr>
        <p:spPr>
          <a:xfrm flipH="1" flipV="1">
            <a:off x="2256896" y="2067948"/>
            <a:ext cx="638444" cy="4699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F5B2659-6370-D441-B127-5BD814B49670}"/>
              </a:ext>
            </a:extLst>
          </p:cNvPr>
          <p:cNvCxnSpPr>
            <a:cxnSpLocks/>
            <a:stCxn id="115" idx="0"/>
            <a:endCxn id="103" idx="4"/>
          </p:cNvCxnSpPr>
          <p:nvPr/>
        </p:nvCxnSpPr>
        <p:spPr>
          <a:xfrm flipV="1">
            <a:off x="1734592" y="2067948"/>
            <a:ext cx="522304" cy="41539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C51F0EF5-6299-434C-A5A1-A855C3A75FD6}"/>
              </a:ext>
            </a:extLst>
          </p:cNvPr>
          <p:cNvSpPr/>
          <p:nvPr/>
        </p:nvSpPr>
        <p:spPr>
          <a:xfrm>
            <a:off x="10588922" y="6041520"/>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research institution 1</a:t>
            </a:r>
          </a:p>
        </p:txBody>
      </p:sp>
      <p:sp>
        <p:nvSpPr>
          <p:cNvPr id="119" name="TextBox 118">
            <a:extLst>
              <a:ext uri="{FF2B5EF4-FFF2-40B4-BE49-F238E27FC236}">
                <a16:creationId xmlns:a16="http://schemas.microsoft.com/office/drawing/2014/main" id="{8ED5324D-C07F-C749-8432-417049618F2A}"/>
              </a:ext>
            </a:extLst>
          </p:cNvPr>
          <p:cNvSpPr txBox="1"/>
          <p:nvPr/>
        </p:nvSpPr>
        <p:spPr>
          <a:xfrm>
            <a:off x="9725455" y="6119260"/>
            <a:ext cx="570990" cy="215444"/>
          </a:xfrm>
          <a:prstGeom prst="rect">
            <a:avLst/>
          </a:prstGeom>
          <a:noFill/>
        </p:spPr>
        <p:txBody>
          <a:bodyPr wrap="none" rtlCol="0">
            <a:spAutoFit/>
          </a:bodyPr>
          <a:lstStyle/>
          <a:p>
            <a:r>
              <a:rPr lang="en-US" sz="800" b="1" dirty="0"/>
              <a:t>bearer of</a:t>
            </a:r>
          </a:p>
        </p:txBody>
      </p:sp>
      <p:sp>
        <p:nvSpPr>
          <p:cNvPr id="120" name="Oval 119">
            <a:extLst>
              <a:ext uri="{FF2B5EF4-FFF2-40B4-BE49-F238E27FC236}">
                <a16:creationId xmlns:a16="http://schemas.microsoft.com/office/drawing/2014/main" id="{FA6B3E9C-3B9E-C24A-A162-D88E3EF4AEB0}"/>
              </a:ext>
            </a:extLst>
          </p:cNvPr>
          <p:cNvSpPr/>
          <p:nvPr/>
        </p:nvSpPr>
        <p:spPr>
          <a:xfrm>
            <a:off x="5223314" y="6069628"/>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informed consent process</a:t>
            </a:r>
          </a:p>
        </p:txBody>
      </p:sp>
      <p:sp>
        <p:nvSpPr>
          <p:cNvPr id="121" name="Oval 120">
            <a:extLst>
              <a:ext uri="{FF2B5EF4-FFF2-40B4-BE49-F238E27FC236}">
                <a16:creationId xmlns:a16="http://schemas.microsoft.com/office/drawing/2014/main" id="{553FFC56-658D-9645-9DCB-935BA6699FD8}"/>
              </a:ext>
            </a:extLst>
          </p:cNvPr>
          <p:cNvSpPr/>
          <p:nvPr/>
        </p:nvSpPr>
        <p:spPr>
          <a:xfrm>
            <a:off x="6860501" y="6065031"/>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act of consent</a:t>
            </a:r>
          </a:p>
        </p:txBody>
      </p:sp>
      <p:cxnSp>
        <p:nvCxnSpPr>
          <p:cNvPr id="122" name="Straight Arrow Connector 121">
            <a:extLst>
              <a:ext uri="{FF2B5EF4-FFF2-40B4-BE49-F238E27FC236}">
                <a16:creationId xmlns:a16="http://schemas.microsoft.com/office/drawing/2014/main" id="{32E56D5F-23B7-2847-B205-4DA527E3665A}"/>
              </a:ext>
            </a:extLst>
          </p:cNvPr>
          <p:cNvCxnSpPr>
            <a:cxnSpLocks/>
            <a:stCxn id="120" idx="6"/>
            <a:endCxn id="121" idx="2"/>
          </p:cNvCxnSpPr>
          <p:nvPr/>
        </p:nvCxnSpPr>
        <p:spPr>
          <a:xfrm flipV="1">
            <a:off x="6156408" y="6351277"/>
            <a:ext cx="704093" cy="4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366E176-0401-1F46-8AF7-4B09804A6C26}"/>
              </a:ext>
            </a:extLst>
          </p:cNvPr>
          <p:cNvSpPr txBox="1"/>
          <p:nvPr/>
        </p:nvSpPr>
        <p:spPr>
          <a:xfrm>
            <a:off x="6080419" y="6094692"/>
            <a:ext cx="878767" cy="215444"/>
          </a:xfrm>
          <a:prstGeom prst="rect">
            <a:avLst/>
          </a:prstGeom>
          <a:noFill/>
        </p:spPr>
        <p:txBody>
          <a:bodyPr wrap="none" rtlCol="0">
            <a:spAutoFit/>
          </a:bodyPr>
          <a:lstStyle/>
          <a:p>
            <a:r>
              <a:rPr lang="en-US" sz="800" b="1" dirty="0"/>
              <a:t>has process part</a:t>
            </a:r>
          </a:p>
        </p:txBody>
      </p:sp>
      <p:sp>
        <p:nvSpPr>
          <p:cNvPr id="124" name="Oval 123">
            <a:extLst>
              <a:ext uri="{FF2B5EF4-FFF2-40B4-BE49-F238E27FC236}">
                <a16:creationId xmlns:a16="http://schemas.microsoft.com/office/drawing/2014/main" id="{CB561CD2-C813-A844-8763-3BB383089F44}"/>
              </a:ext>
            </a:extLst>
          </p:cNvPr>
          <p:cNvSpPr/>
          <p:nvPr/>
        </p:nvSpPr>
        <p:spPr>
          <a:xfrm>
            <a:off x="8541613" y="6063901"/>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permission role</a:t>
            </a:r>
          </a:p>
        </p:txBody>
      </p:sp>
      <p:cxnSp>
        <p:nvCxnSpPr>
          <p:cNvPr id="125" name="Straight Arrow Connector 124">
            <a:extLst>
              <a:ext uri="{FF2B5EF4-FFF2-40B4-BE49-F238E27FC236}">
                <a16:creationId xmlns:a16="http://schemas.microsoft.com/office/drawing/2014/main" id="{4483A146-C0CD-D04C-ABBF-0605374DA9BC}"/>
              </a:ext>
            </a:extLst>
          </p:cNvPr>
          <p:cNvCxnSpPr>
            <a:cxnSpLocks/>
            <a:stCxn id="118" idx="2"/>
            <a:endCxn id="124" idx="6"/>
          </p:cNvCxnSpPr>
          <p:nvPr/>
        </p:nvCxnSpPr>
        <p:spPr>
          <a:xfrm flipH="1">
            <a:off x="9474707" y="6329790"/>
            <a:ext cx="1114215" cy="20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31E30FF-3A58-BB40-A4D9-B2DDCDB8ADDF}"/>
              </a:ext>
            </a:extLst>
          </p:cNvPr>
          <p:cNvCxnSpPr>
            <a:cxnSpLocks/>
            <a:stCxn id="121" idx="6"/>
            <a:endCxn id="124" idx="2"/>
          </p:cNvCxnSpPr>
          <p:nvPr/>
        </p:nvCxnSpPr>
        <p:spPr>
          <a:xfrm flipV="1">
            <a:off x="7793595" y="6350712"/>
            <a:ext cx="748018" cy="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B858A437-85C5-C044-A6FD-B8503ED8140B}"/>
              </a:ext>
            </a:extLst>
          </p:cNvPr>
          <p:cNvSpPr txBox="1"/>
          <p:nvPr/>
        </p:nvSpPr>
        <p:spPr>
          <a:xfrm>
            <a:off x="7793595" y="6118840"/>
            <a:ext cx="643125" cy="215444"/>
          </a:xfrm>
          <a:prstGeom prst="rect">
            <a:avLst/>
          </a:prstGeom>
          <a:noFill/>
        </p:spPr>
        <p:txBody>
          <a:bodyPr wrap="none" rtlCol="0">
            <a:spAutoFit/>
          </a:bodyPr>
          <a:lstStyle/>
          <a:p>
            <a:r>
              <a:rPr lang="en-US" sz="800" b="1" dirty="0"/>
              <a:t>has output</a:t>
            </a:r>
          </a:p>
        </p:txBody>
      </p:sp>
      <p:sp>
        <p:nvSpPr>
          <p:cNvPr id="128" name="Oval 127">
            <a:extLst>
              <a:ext uri="{FF2B5EF4-FFF2-40B4-BE49-F238E27FC236}">
                <a16:creationId xmlns:a16="http://schemas.microsoft.com/office/drawing/2014/main" id="{CCDCB9E3-E5EF-8540-88D8-BBE08A97A621}"/>
              </a:ext>
            </a:extLst>
          </p:cNvPr>
          <p:cNvSpPr/>
          <p:nvPr/>
        </p:nvSpPr>
        <p:spPr>
          <a:xfrm>
            <a:off x="8378412" y="5088669"/>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permission directive</a:t>
            </a:r>
          </a:p>
        </p:txBody>
      </p:sp>
      <p:cxnSp>
        <p:nvCxnSpPr>
          <p:cNvPr id="129" name="Straight Arrow Connector 128">
            <a:extLst>
              <a:ext uri="{FF2B5EF4-FFF2-40B4-BE49-F238E27FC236}">
                <a16:creationId xmlns:a16="http://schemas.microsoft.com/office/drawing/2014/main" id="{0B62B973-0414-1744-AB6D-9F287C4BF298}"/>
              </a:ext>
            </a:extLst>
          </p:cNvPr>
          <p:cNvCxnSpPr>
            <a:cxnSpLocks/>
            <a:stCxn id="128" idx="4"/>
            <a:endCxn id="124" idx="0"/>
          </p:cNvCxnSpPr>
          <p:nvPr/>
        </p:nvCxnSpPr>
        <p:spPr>
          <a:xfrm>
            <a:off x="9006585" y="5662291"/>
            <a:ext cx="1575" cy="401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C3A1851D-9269-E84F-85A2-8248B6B9E373}"/>
              </a:ext>
            </a:extLst>
          </p:cNvPr>
          <p:cNvSpPr txBox="1"/>
          <p:nvPr/>
        </p:nvSpPr>
        <p:spPr>
          <a:xfrm>
            <a:off x="8467388" y="5708142"/>
            <a:ext cx="622286" cy="215444"/>
          </a:xfrm>
          <a:prstGeom prst="rect">
            <a:avLst/>
          </a:prstGeom>
          <a:noFill/>
        </p:spPr>
        <p:txBody>
          <a:bodyPr wrap="none" rtlCol="0">
            <a:spAutoFit/>
          </a:bodyPr>
          <a:lstStyle/>
          <a:p>
            <a:r>
              <a:rPr lang="en-US" sz="800" b="1" dirty="0"/>
              <a:t>prescribes</a:t>
            </a:r>
          </a:p>
        </p:txBody>
      </p:sp>
      <p:sp>
        <p:nvSpPr>
          <p:cNvPr id="131" name="Oval 130">
            <a:extLst>
              <a:ext uri="{FF2B5EF4-FFF2-40B4-BE49-F238E27FC236}">
                <a16:creationId xmlns:a16="http://schemas.microsoft.com/office/drawing/2014/main" id="{D0EDDAEC-0CC2-C248-8EB4-BC04823735D2}"/>
              </a:ext>
            </a:extLst>
          </p:cNvPr>
          <p:cNvSpPr/>
          <p:nvPr/>
        </p:nvSpPr>
        <p:spPr>
          <a:xfrm>
            <a:off x="4358899" y="5115314"/>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description of voluntary participation</a:t>
            </a:r>
          </a:p>
        </p:txBody>
      </p:sp>
      <p:sp>
        <p:nvSpPr>
          <p:cNvPr id="132" name="Oval 131">
            <a:extLst>
              <a:ext uri="{FF2B5EF4-FFF2-40B4-BE49-F238E27FC236}">
                <a16:creationId xmlns:a16="http://schemas.microsoft.com/office/drawing/2014/main" id="{AC412F1F-9C47-CE46-BA2C-78A384119DB6}"/>
              </a:ext>
            </a:extLst>
          </p:cNvPr>
          <p:cNvSpPr/>
          <p:nvPr/>
        </p:nvSpPr>
        <p:spPr>
          <a:xfrm>
            <a:off x="8385798" y="3887299"/>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Informed consent form</a:t>
            </a:r>
          </a:p>
        </p:txBody>
      </p:sp>
      <p:cxnSp>
        <p:nvCxnSpPr>
          <p:cNvPr id="133" name="Straight Arrow Connector 132">
            <a:extLst>
              <a:ext uri="{FF2B5EF4-FFF2-40B4-BE49-F238E27FC236}">
                <a16:creationId xmlns:a16="http://schemas.microsoft.com/office/drawing/2014/main" id="{15C44284-897B-514B-A86C-DB5A57D35D4C}"/>
              </a:ext>
            </a:extLst>
          </p:cNvPr>
          <p:cNvCxnSpPr>
            <a:cxnSpLocks/>
            <a:stCxn id="132" idx="4"/>
            <a:endCxn id="128" idx="0"/>
          </p:cNvCxnSpPr>
          <p:nvPr/>
        </p:nvCxnSpPr>
        <p:spPr>
          <a:xfrm flipH="1">
            <a:off x="9006585" y="4460921"/>
            <a:ext cx="7386" cy="627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BE991EC4-2FB8-0241-95F1-B5887CE2F3D4}"/>
              </a:ext>
            </a:extLst>
          </p:cNvPr>
          <p:cNvSpPr txBox="1"/>
          <p:nvPr/>
        </p:nvSpPr>
        <p:spPr>
          <a:xfrm>
            <a:off x="5999319" y="5472391"/>
            <a:ext cx="793807" cy="215444"/>
          </a:xfrm>
          <a:prstGeom prst="rect">
            <a:avLst/>
          </a:prstGeom>
          <a:noFill/>
        </p:spPr>
        <p:txBody>
          <a:bodyPr wrap="none" rtlCol="0">
            <a:spAutoFit/>
          </a:bodyPr>
          <a:lstStyle/>
          <a:p>
            <a:r>
              <a:rPr lang="en-US" sz="800" b="1" dirty="0"/>
              <a:t>participates in</a:t>
            </a:r>
          </a:p>
        </p:txBody>
      </p:sp>
      <p:sp>
        <p:nvSpPr>
          <p:cNvPr id="135" name="TextBox 134">
            <a:extLst>
              <a:ext uri="{FF2B5EF4-FFF2-40B4-BE49-F238E27FC236}">
                <a16:creationId xmlns:a16="http://schemas.microsoft.com/office/drawing/2014/main" id="{5E94A4B0-D4CB-4A49-9287-552F9878587D}"/>
              </a:ext>
            </a:extLst>
          </p:cNvPr>
          <p:cNvSpPr txBox="1"/>
          <p:nvPr/>
        </p:nvSpPr>
        <p:spPr>
          <a:xfrm>
            <a:off x="8975878" y="4683079"/>
            <a:ext cx="532518" cy="215444"/>
          </a:xfrm>
          <a:prstGeom prst="rect">
            <a:avLst/>
          </a:prstGeom>
          <a:noFill/>
        </p:spPr>
        <p:txBody>
          <a:bodyPr wrap="none" rtlCol="0">
            <a:spAutoFit/>
          </a:bodyPr>
          <a:lstStyle/>
          <a:p>
            <a:r>
              <a:rPr lang="en-US" sz="800" b="1" dirty="0"/>
              <a:t>has part</a:t>
            </a:r>
          </a:p>
        </p:txBody>
      </p:sp>
      <p:cxnSp>
        <p:nvCxnSpPr>
          <p:cNvPr id="136" name="Straight Arrow Connector 135">
            <a:extLst>
              <a:ext uri="{FF2B5EF4-FFF2-40B4-BE49-F238E27FC236}">
                <a16:creationId xmlns:a16="http://schemas.microsoft.com/office/drawing/2014/main" id="{AFBA3B12-D48A-0E4E-A325-CA1C8E76EBC7}"/>
              </a:ext>
            </a:extLst>
          </p:cNvPr>
          <p:cNvCxnSpPr>
            <a:cxnSpLocks/>
            <a:stCxn id="132" idx="3"/>
            <a:endCxn id="120" idx="7"/>
          </p:cNvCxnSpPr>
          <p:nvPr/>
        </p:nvCxnSpPr>
        <p:spPr>
          <a:xfrm flipH="1">
            <a:off x="6019760" y="4376916"/>
            <a:ext cx="2550026" cy="1776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63CC382-BA42-9742-8F7C-5F8DD1253CDB}"/>
              </a:ext>
            </a:extLst>
          </p:cNvPr>
          <p:cNvCxnSpPr>
            <a:cxnSpLocks/>
            <a:stCxn id="132" idx="2"/>
            <a:endCxn id="131" idx="6"/>
          </p:cNvCxnSpPr>
          <p:nvPr/>
        </p:nvCxnSpPr>
        <p:spPr>
          <a:xfrm flipH="1">
            <a:off x="5615245" y="4174110"/>
            <a:ext cx="2770553" cy="1228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77696D3-1A1B-A94D-8821-2F4D56A2158F}"/>
              </a:ext>
            </a:extLst>
          </p:cNvPr>
          <p:cNvSpPr txBox="1"/>
          <p:nvPr/>
        </p:nvSpPr>
        <p:spPr>
          <a:xfrm>
            <a:off x="9743266" y="4176260"/>
            <a:ext cx="532518" cy="215444"/>
          </a:xfrm>
          <a:prstGeom prst="rect">
            <a:avLst/>
          </a:prstGeom>
          <a:noFill/>
        </p:spPr>
        <p:txBody>
          <a:bodyPr wrap="none" rtlCol="0">
            <a:spAutoFit/>
          </a:bodyPr>
          <a:lstStyle/>
          <a:p>
            <a:r>
              <a:rPr lang="en-US" sz="800" b="1" dirty="0"/>
              <a:t>has part</a:t>
            </a:r>
          </a:p>
        </p:txBody>
      </p:sp>
      <p:sp>
        <p:nvSpPr>
          <p:cNvPr id="139" name="Oval 138">
            <a:extLst>
              <a:ext uri="{FF2B5EF4-FFF2-40B4-BE49-F238E27FC236}">
                <a16:creationId xmlns:a16="http://schemas.microsoft.com/office/drawing/2014/main" id="{C623B448-CE47-174A-8BBA-9FC71A2F598E}"/>
              </a:ext>
            </a:extLst>
          </p:cNvPr>
          <p:cNvSpPr/>
          <p:nvPr/>
        </p:nvSpPr>
        <p:spPr>
          <a:xfrm>
            <a:off x="6443289" y="3435349"/>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date specification </a:t>
            </a:r>
          </a:p>
        </p:txBody>
      </p:sp>
      <p:cxnSp>
        <p:nvCxnSpPr>
          <p:cNvPr id="140" name="Straight Arrow Connector 139">
            <a:extLst>
              <a:ext uri="{FF2B5EF4-FFF2-40B4-BE49-F238E27FC236}">
                <a16:creationId xmlns:a16="http://schemas.microsoft.com/office/drawing/2014/main" id="{66F46D0A-9D01-7141-99DA-9910AAD9A142}"/>
              </a:ext>
            </a:extLst>
          </p:cNvPr>
          <p:cNvCxnSpPr>
            <a:cxnSpLocks/>
            <a:stCxn id="132" idx="1"/>
            <a:endCxn id="139" idx="6"/>
          </p:cNvCxnSpPr>
          <p:nvPr/>
        </p:nvCxnSpPr>
        <p:spPr>
          <a:xfrm flipH="1" flipV="1">
            <a:off x="7699635" y="3722160"/>
            <a:ext cx="870151" cy="249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D7A7FD75-0DE5-A04D-B557-0A3E60569E44}"/>
              </a:ext>
            </a:extLst>
          </p:cNvPr>
          <p:cNvSpPr/>
          <p:nvPr/>
        </p:nvSpPr>
        <p:spPr>
          <a:xfrm>
            <a:off x="2861070" y="4133845"/>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description of medical procedure</a:t>
            </a:r>
          </a:p>
        </p:txBody>
      </p:sp>
      <p:cxnSp>
        <p:nvCxnSpPr>
          <p:cNvPr id="142" name="Straight Arrow Connector 141">
            <a:extLst>
              <a:ext uri="{FF2B5EF4-FFF2-40B4-BE49-F238E27FC236}">
                <a16:creationId xmlns:a16="http://schemas.microsoft.com/office/drawing/2014/main" id="{7F9E1DC2-6882-E245-8D22-2552312700FA}"/>
              </a:ext>
            </a:extLst>
          </p:cNvPr>
          <p:cNvCxnSpPr>
            <a:cxnSpLocks/>
            <a:stCxn id="132" idx="2"/>
            <a:endCxn id="141" idx="6"/>
          </p:cNvCxnSpPr>
          <p:nvPr/>
        </p:nvCxnSpPr>
        <p:spPr>
          <a:xfrm flipH="1">
            <a:off x="4117416" y="4174110"/>
            <a:ext cx="4268382" cy="246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632DEF95-9BB8-7342-95D6-39B9D682BDF3}"/>
              </a:ext>
            </a:extLst>
          </p:cNvPr>
          <p:cNvSpPr/>
          <p:nvPr/>
        </p:nvSpPr>
        <p:spPr>
          <a:xfrm>
            <a:off x="10424652" y="3865040"/>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description of liability</a:t>
            </a:r>
          </a:p>
        </p:txBody>
      </p:sp>
      <p:cxnSp>
        <p:nvCxnSpPr>
          <p:cNvPr id="144" name="Straight Arrow Connector 143">
            <a:extLst>
              <a:ext uri="{FF2B5EF4-FFF2-40B4-BE49-F238E27FC236}">
                <a16:creationId xmlns:a16="http://schemas.microsoft.com/office/drawing/2014/main" id="{7132C2AB-36FE-0E45-ACFF-4825AF107471}"/>
              </a:ext>
            </a:extLst>
          </p:cNvPr>
          <p:cNvCxnSpPr>
            <a:cxnSpLocks/>
            <a:stCxn id="132" idx="6"/>
            <a:endCxn id="143" idx="2"/>
          </p:cNvCxnSpPr>
          <p:nvPr/>
        </p:nvCxnSpPr>
        <p:spPr>
          <a:xfrm flipV="1">
            <a:off x="9642144" y="4151851"/>
            <a:ext cx="782508" cy="22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0970B878-DD1E-0940-9946-57884B4448AD}"/>
              </a:ext>
            </a:extLst>
          </p:cNvPr>
          <p:cNvCxnSpPr>
            <a:cxnSpLocks/>
            <a:stCxn id="143" idx="4"/>
            <a:endCxn id="118" idx="0"/>
          </p:cNvCxnSpPr>
          <p:nvPr/>
        </p:nvCxnSpPr>
        <p:spPr>
          <a:xfrm>
            <a:off x="11052825" y="4438662"/>
            <a:ext cx="34800" cy="16028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D4758665-A605-6B4D-9DDA-1EE861B14F25}"/>
              </a:ext>
            </a:extLst>
          </p:cNvPr>
          <p:cNvSpPr txBox="1"/>
          <p:nvPr/>
        </p:nvSpPr>
        <p:spPr>
          <a:xfrm>
            <a:off x="11087625" y="5299997"/>
            <a:ext cx="585417" cy="215444"/>
          </a:xfrm>
          <a:prstGeom prst="rect">
            <a:avLst/>
          </a:prstGeom>
          <a:noFill/>
        </p:spPr>
        <p:txBody>
          <a:bodyPr wrap="none" rtlCol="0">
            <a:spAutoFit/>
          </a:bodyPr>
          <a:lstStyle/>
          <a:p>
            <a:r>
              <a:rPr lang="en-US" sz="800" b="1" dirty="0"/>
              <a:t>describes</a:t>
            </a:r>
          </a:p>
        </p:txBody>
      </p:sp>
      <p:cxnSp>
        <p:nvCxnSpPr>
          <p:cNvPr id="147" name="Straight Arrow Connector 146">
            <a:extLst>
              <a:ext uri="{FF2B5EF4-FFF2-40B4-BE49-F238E27FC236}">
                <a16:creationId xmlns:a16="http://schemas.microsoft.com/office/drawing/2014/main" id="{886C946A-E4A2-2446-B221-FB7B5E7176FE}"/>
              </a:ext>
            </a:extLst>
          </p:cNvPr>
          <p:cNvCxnSpPr>
            <a:cxnSpLocks/>
            <a:stCxn id="132" idx="0"/>
            <a:endCxn id="107" idx="4"/>
          </p:cNvCxnSpPr>
          <p:nvPr/>
        </p:nvCxnSpPr>
        <p:spPr>
          <a:xfrm flipH="1" flipV="1">
            <a:off x="9003393" y="3055081"/>
            <a:ext cx="10578" cy="832218"/>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48" name="Straight Arrow Connector 147">
            <a:extLst>
              <a:ext uri="{FF2B5EF4-FFF2-40B4-BE49-F238E27FC236}">
                <a16:creationId xmlns:a16="http://schemas.microsoft.com/office/drawing/2014/main" id="{FB54FD6F-599E-C643-BECA-F295FB9054D7}"/>
              </a:ext>
            </a:extLst>
          </p:cNvPr>
          <p:cNvCxnSpPr>
            <a:cxnSpLocks/>
          </p:cNvCxnSpPr>
          <p:nvPr/>
        </p:nvCxnSpPr>
        <p:spPr>
          <a:xfrm flipV="1">
            <a:off x="717825" y="4524537"/>
            <a:ext cx="225478" cy="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9" name="TextBox 148">
            <a:extLst>
              <a:ext uri="{FF2B5EF4-FFF2-40B4-BE49-F238E27FC236}">
                <a16:creationId xmlns:a16="http://schemas.microsoft.com/office/drawing/2014/main" id="{8F7AD1EF-3310-D04A-A0C6-4297540E86D2}"/>
              </a:ext>
            </a:extLst>
          </p:cNvPr>
          <p:cNvSpPr txBox="1"/>
          <p:nvPr/>
        </p:nvSpPr>
        <p:spPr>
          <a:xfrm>
            <a:off x="943303" y="4386423"/>
            <a:ext cx="1329210" cy="246221"/>
          </a:xfrm>
          <a:prstGeom prst="rect">
            <a:avLst/>
          </a:prstGeom>
          <a:noFill/>
        </p:spPr>
        <p:txBody>
          <a:bodyPr wrap="none" rtlCol="0">
            <a:spAutoFit/>
          </a:bodyPr>
          <a:lstStyle/>
          <a:p>
            <a:r>
              <a:rPr lang="en-US" sz="1000" b="1" dirty="0"/>
              <a:t>“Instance of” relation</a:t>
            </a:r>
          </a:p>
        </p:txBody>
      </p:sp>
      <p:sp>
        <p:nvSpPr>
          <p:cNvPr id="150" name="Oval 149">
            <a:extLst>
              <a:ext uri="{FF2B5EF4-FFF2-40B4-BE49-F238E27FC236}">
                <a16:creationId xmlns:a16="http://schemas.microsoft.com/office/drawing/2014/main" id="{B8A78C28-BDFD-F14C-BC07-A9D856C370E4}"/>
              </a:ext>
            </a:extLst>
          </p:cNvPr>
          <p:cNvSpPr/>
          <p:nvPr/>
        </p:nvSpPr>
        <p:spPr>
          <a:xfrm>
            <a:off x="2692159" y="5027921"/>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b="1" dirty="0"/>
              <a:t>description of risk</a:t>
            </a:r>
          </a:p>
        </p:txBody>
      </p:sp>
      <p:cxnSp>
        <p:nvCxnSpPr>
          <p:cNvPr id="151" name="Straight Arrow Connector 150">
            <a:extLst>
              <a:ext uri="{FF2B5EF4-FFF2-40B4-BE49-F238E27FC236}">
                <a16:creationId xmlns:a16="http://schemas.microsoft.com/office/drawing/2014/main" id="{51DF0E8D-9B19-304D-88E9-4FBFEE857F67}"/>
              </a:ext>
            </a:extLst>
          </p:cNvPr>
          <p:cNvCxnSpPr>
            <a:cxnSpLocks/>
            <a:stCxn id="132" idx="2"/>
            <a:endCxn id="150" idx="7"/>
          </p:cNvCxnSpPr>
          <p:nvPr/>
        </p:nvCxnSpPr>
        <p:spPr>
          <a:xfrm flipH="1">
            <a:off x="3764517" y="4174110"/>
            <a:ext cx="4621281" cy="937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4449293-08AA-1543-A3F4-459CA7876CE0}"/>
              </a:ext>
            </a:extLst>
          </p:cNvPr>
          <p:cNvSpPr txBox="1"/>
          <p:nvPr/>
        </p:nvSpPr>
        <p:spPr>
          <a:xfrm>
            <a:off x="5841776" y="4909020"/>
            <a:ext cx="532518" cy="215444"/>
          </a:xfrm>
          <a:prstGeom prst="rect">
            <a:avLst/>
          </a:prstGeom>
          <a:noFill/>
        </p:spPr>
        <p:txBody>
          <a:bodyPr wrap="none" rtlCol="0">
            <a:spAutoFit/>
          </a:bodyPr>
          <a:lstStyle/>
          <a:p>
            <a:r>
              <a:rPr lang="en-US" sz="800" b="1" dirty="0"/>
              <a:t>has part</a:t>
            </a:r>
          </a:p>
        </p:txBody>
      </p:sp>
      <p:sp>
        <p:nvSpPr>
          <p:cNvPr id="153" name="TextBox 152">
            <a:extLst>
              <a:ext uri="{FF2B5EF4-FFF2-40B4-BE49-F238E27FC236}">
                <a16:creationId xmlns:a16="http://schemas.microsoft.com/office/drawing/2014/main" id="{C3E7C685-58EC-6D4D-B435-9E690AE9A6D1}"/>
              </a:ext>
            </a:extLst>
          </p:cNvPr>
          <p:cNvSpPr txBox="1"/>
          <p:nvPr/>
        </p:nvSpPr>
        <p:spPr>
          <a:xfrm>
            <a:off x="4940387" y="4560091"/>
            <a:ext cx="532518" cy="215444"/>
          </a:xfrm>
          <a:prstGeom prst="rect">
            <a:avLst/>
          </a:prstGeom>
          <a:noFill/>
        </p:spPr>
        <p:txBody>
          <a:bodyPr wrap="none" rtlCol="0">
            <a:spAutoFit/>
          </a:bodyPr>
          <a:lstStyle/>
          <a:p>
            <a:r>
              <a:rPr lang="en-US" sz="800" b="1" dirty="0"/>
              <a:t>has part</a:t>
            </a:r>
          </a:p>
        </p:txBody>
      </p:sp>
      <p:sp>
        <p:nvSpPr>
          <p:cNvPr id="154" name="TextBox 153">
            <a:extLst>
              <a:ext uri="{FF2B5EF4-FFF2-40B4-BE49-F238E27FC236}">
                <a16:creationId xmlns:a16="http://schemas.microsoft.com/office/drawing/2014/main" id="{AEB31639-C8A1-3D4C-AC05-95DBD114BBD5}"/>
              </a:ext>
            </a:extLst>
          </p:cNvPr>
          <p:cNvSpPr txBox="1"/>
          <p:nvPr/>
        </p:nvSpPr>
        <p:spPr>
          <a:xfrm>
            <a:off x="4796777" y="4194458"/>
            <a:ext cx="532518" cy="215444"/>
          </a:xfrm>
          <a:prstGeom prst="rect">
            <a:avLst/>
          </a:prstGeom>
          <a:noFill/>
        </p:spPr>
        <p:txBody>
          <a:bodyPr wrap="none" rtlCol="0">
            <a:spAutoFit/>
          </a:bodyPr>
          <a:lstStyle/>
          <a:p>
            <a:r>
              <a:rPr lang="en-US" sz="800" b="1" dirty="0"/>
              <a:t>has part</a:t>
            </a:r>
          </a:p>
        </p:txBody>
      </p:sp>
      <p:sp>
        <p:nvSpPr>
          <p:cNvPr id="155" name="TextBox 154">
            <a:extLst>
              <a:ext uri="{FF2B5EF4-FFF2-40B4-BE49-F238E27FC236}">
                <a16:creationId xmlns:a16="http://schemas.microsoft.com/office/drawing/2014/main" id="{DEC980F9-6BA3-634D-8238-56F6909DA557}"/>
              </a:ext>
            </a:extLst>
          </p:cNvPr>
          <p:cNvSpPr txBox="1"/>
          <p:nvPr/>
        </p:nvSpPr>
        <p:spPr>
          <a:xfrm>
            <a:off x="8012906" y="3647594"/>
            <a:ext cx="532518" cy="215444"/>
          </a:xfrm>
          <a:prstGeom prst="rect">
            <a:avLst/>
          </a:prstGeom>
          <a:noFill/>
        </p:spPr>
        <p:txBody>
          <a:bodyPr wrap="none" rtlCol="0">
            <a:spAutoFit/>
          </a:bodyPr>
          <a:lstStyle/>
          <a:p>
            <a:r>
              <a:rPr lang="en-US" sz="800" b="1" dirty="0"/>
              <a:t>has part</a:t>
            </a:r>
          </a:p>
        </p:txBody>
      </p:sp>
      <p:sp>
        <p:nvSpPr>
          <p:cNvPr id="156" name="Oval 155">
            <a:extLst>
              <a:ext uri="{FF2B5EF4-FFF2-40B4-BE49-F238E27FC236}">
                <a16:creationId xmlns:a16="http://schemas.microsoft.com/office/drawing/2014/main" id="{E4F4DE3F-B03D-4148-8D86-405F20900FF2}"/>
              </a:ext>
            </a:extLst>
          </p:cNvPr>
          <p:cNvSpPr/>
          <p:nvPr/>
        </p:nvSpPr>
        <p:spPr>
          <a:xfrm>
            <a:off x="625356" y="5962396"/>
            <a:ext cx="359284" cy="323513"/>
          </a:xfrm>
          <a:prstGeom prst="ellipse">
            <a:avLst/>
          </a:prstGeom>
          <a:solidFill>
            <a:schemeClr val="accent6"/>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b="1" dirty="0"/>
          </a:p>
        </p:txBody>
      </p:sp>
      <p:sp>
        <p:nvSpPr>
          <p:cNvPr id="157" name="TextBox 156">
            <a:extLst>
              <a:ext uri="{FF2B5EF4-FFF2-40B4-BE49-F238E27FC236}">
                <a16:creationId xmlns:a16="http://schemas.microsoft.com/office/drawing/2014/main" id="{146F27D2-6065-5446-82BA-AEE9B39BAB94}"/>
              </a:ext>
            </a:extLst>
          </p:cNvPr>
          <p:cNvSpPr txBox="1"/>
          <p:nvPr/>
        </p:nvSpPr>
        <p:spPr>
          <a:xfrm>
            <a:off x="971008" y="6007409"/>
            <a:ext cx="896399" cy="246221"/>
          </a:xfrm>
          <a:prstGeom prst="rect">
            <a:avLst/>
          </a:prstGeom>
          <a:noFill/>
        </p:spPr>
        <p:txBody>
          <a:bodyPr wrap="none" rtlCol="0">
            <a:spAutoFit/>
          </a:bodyPr>
          <a:lstStyle/>
          <a:p>
            <a:r>
              <a:rPr lang="en-US" sz="1000" b="1" dirty="0"/>
              <a:t>Defined Class</a:t>
            </a:r>
          </a:p>
        </p:txBody>
      </p:sp>
    </p:spTree>
    <p:extLst>
      <p:ext uri="{BB962C8B-B14F-4D97-AF65-F5344CB8AC3E}">
        <p14:creationId xmlns:p14="http://schemas.microsoft.com/office/powerpoint/2010/main" val="1788509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ounded Rectangle 252">
            <a:extLst>
              <a:ext uri="{FF2B5EF4-FFF2-40B4-BE49-F238E27FC236}">
                <a16:creationId xmlns:a16="http://schemas.microsoft.com/office/drawing/2014/main" id="{462BF852-C221-9D41-B78A-1A4A573A185C}"/>
              </a:ext>
            </a:extLst>
          </p:cNvPr>
          <p:cNvSpPr/>
          <p:nvPr/>
        </p:nvSpPr>
        <p:spPr>
          <a:xfrm>
            <a:off x="-92626" y="0"/>
            <a:ext cx="12282688" cy="4009780"/>
          </a:xfrm>
          <a:prstGeom prst="round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60F0CB12-C567-794C-A51F-B71529654CFF}"/>
              </a:ext>
            </a:extLst>
          </p:cNvPr>
          <p:cNvSpPr/>
          <p:nvPr/>
        </p:nvSpPr>
        <p:spPr>
          <a:xfrm>
            <a:off x="3396945" y="2536654"/>
            <a:ext cx="8256576" cy="4321345"/>
          </a:xfrm>
          <a:prstGeom prst="round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808469" y="3672936"/>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deontic power role 1</a:t>
            </a:r>
          </a:p>
        </p:txBody>
      </p:sp>
      <p:sp>
        <p:nvSpPr>
          <p:cNvPr id="102" name="Oval 101"/>
          <p:cNvSpPr/>
          <p:nvPr/>
        </p:nvSpPr>
        <p:spPr>
          <a:xfrm>
            <a:off x="5494381" y="3670019"/>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research institution 1</a:t>
            </a:r>
          </a:p>
        </p:txBody>
      </p:sp>
      <p:sp>
        <p:nvSpPr>
          <p:cNvPr id="103" name="TextBox 102"/>
          <p:cNvSpPr txBox="1"/>
          <p:nvPr/>
        </p:nvSpPr>
        <p:spPr>
          <a:xfrm>
            <a:off x="4838913" y="3778264"/>
            <a:ext cx="570990" cy="215444"/>
          </a:xfrm>
          <a:prstGeom prst="rect">
            <a:avLst/>
          </a:prstGeom>
          <a:noFill/>
        </p:spPr>
        <p:txBody>
          <a:bodyPr wrap="none" rtlCol="0">
            <a:spAutoFit/>
          </a:bodyPr>
          <a:lstStyle/>
          <a:p>
            <a:r>
              <a:rPr lang="en-US" sz="800" dirty="0"/>
              <a:t>bearer of</a:t>
            </a:r>
          </a:p>
        </p:txBody>
      </p:sp>
      <p:cxnSp>
        <p:nvCxnSpPr>
          <p:cNvPr id="53" name="Straight Arrow Connector 52">
            <a:extLst>
              <a:ext uri="{FF2B5EF4-FFF2-40B4-BE49-F238E27FC236}">
                <a16:creationId xmlns:a16="http://schemas.microsoft.com/office/drawing/2014/main" id="{B5F61536-3694-A445-8565-52DE56FDDA2C}"/>
              </a:ext>
            </a:extLst>
          </p:cNvPr>
          <p:cNvCxnSpPr>
            <a:cxnSpLocks/>
            <a:stCxn id="56" idx="6"/>
            <a:endCxn id="102" idx="2"/>
          </p:cNvCxnSpPr>
          <p:nvPr/>
        </p:nvCxnSpPr>
        <p:spPr>
          <a:xfrm flipV="1">
            <a:off x="4741562" y="3958288"/>
            <a:ext cx="752818" cy="14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08599574-1863-2E4B-99C4-02C0ED4E6856}"/>
              </a:ext>
            </a:extLst>
          </p:cNvPr>
          <p:cNvSpPr/>
          <p:nvPr/>
        </p:nvSpPr>
        <p:spPr>
          <a:xfrm>
            <a:off x="5526537" y="5104000"/>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informed consent process</a:t>
            </a:r>
          </a:p>
        </p:txBody>
      </p:sp>
      <p:sp>
        <p:nvSpPr>
          <p:cNvPr id="58" name="Oval 57">
            <a:extLst>
              <a:ext uri="{FF2B5EF4-FFF2-40B4-BE49-F238E27FC236}">
                <a16:creationId xmlns:a16="http://schemas.microsoft.com/office/drawing/2014/main" id="{FFD7B51B-34C9-0943-AE24-D17C3D9D9994}"/>
              </a:ext>
            </a:extLst>
          </p:cNvPr>
          <p:cNvSpPr/>
          <p:nvPr/>
        </p:nvSpPr>
        <p:spPr>
          <a:xfrm>
            <a:off x="3808469" y="5104000"/>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act of consent</a:t>
            </a:r>
          </a:p>
        </p:txBody>
      </p:sp>
      <p:cxnSp>
        <p:nvCxnSpPr>
          <p:cNvPr id="59" name="Straight Arrow Connector 58">
            <a:extLst>
              <a:ext uri="{FF2B5EF4-FFF2-40B4-BE49-F238E27FC236}">
                <a16:creationId xmlns:a16="http://schemas.microsoft.com/office/drawing/2014/main" id="{189A1A5F-0E31-EA43-B4BE-549B447F6F00}"/>
              </a:ext>
            </a:extLst>
          </p:cNvPr>
          <p:cNvCxnSpPr>
            <a:cxnSpLocks/>
            <a:stCxn id="58" idx="0"/>
            <a:endCxn id="56" idx="4"/>
          </p:cNvCxnSpPr>
          <p:nvPr/>
        </p:nvCxnSpPr>
        <p:spPr>
          <a:xfrm flipV="1">
            <a:off x="4275016" y="4246558"/>
            <a:ext cx="0" cy="857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2AE5349-0FD9-1240-A880-CDD55FE79B7C}"/>
              </a:ext>
            </a:extLst>
          </p:cNvPr>
          <p:cNvCxnSpPr>
            <a:cxnSpLocks/>
            <a:stCxn id="57" idx="2"/>
            <a:endCxn id="58" idx="6"/>
          </p:cNvCxnSpPr>
          <p:nvPr/>
        </p:nvCxnSpPr>
        <p:spPr>
          <a:xfrm flipH="1">
            <a:off x="4741562" y="5390245"/>
            <a:ext cx="784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BF6E0A-0405-4D43-96D7-F17F88030E59}"/>
              </a:ext>
            </a:extLst>
          </p:cNvPr>
          <p:cNvCxnSpPr>
            <a:cxnSpLocks/>
            <a:stCxn id="77" idx="6"/>
            <a:endCxn id="68" idx="2"/>
          </p:cNvCxnSpPr>
          <p:nvPr/>
        </p:nvCxnSpPr>
        <p:spPr>
          <a:xfrm>
            <a:off x="4741562" y="6384204"/>
            <a:ext cx="784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C35237D5-7BF6-2441-8363-26A819F13071}"/>
              </a:ext>
            </a:extLst>
          </p:cNvPr>
          <p:cNvSpPr/>
          <p:nvPr/>
        </p:nvSpPr>
        <p:spPr>
          <a:xfrm>
            <a:off x="5526537" y="6097958"/>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patient role</a:t>
            </a:r>
          </a:p>
        </p:txBody>
      </p:sp>
      <p:sp>
        <p:nvSpPr>
          <p:cNvPr id="69" name="TextBox 68">
            <a:extLst>
              <a:ext uri="{FF2B5EF4-FFF2-40B4-BE49-F238E27FC236}">
                <a16:creationId xmlns:a16="http://schemas.microsoft.com/office/drawing/2014/main" id="{12923A2A-D4BF-5544-98AD-90ABE4583702}"/>
              </a:ext>
            </a:extLst>
          </p:cNvPr>
          <p:cNvSpPr txBox="1"/>
          <p:nvPr/>
        </p:nvSpPr>
        <p:spPr>
          <a:xfrm>
            <a:off x="6630795" y="5203547"/>
            <a:ext cx="615874" cy="215444"/>
          </a:xfrm>
          <a:prstGeom prst="rect">
            <a:avLst/>
          </a:prstGeom>
          <a:noFill/>
        </p:spPr>
        <p:txBody>
          <a:bodyPr wrap="none" rtlCol="0">
            <a:spAutoFit/>
          </a:bodyPr>
          <a:lstStyle/>
          <a:p>
            <a:r>
              <a:rPr lang="en-US" sz="800" dirty="0"/>
              <a:t>realized in</a:t>
            </a:r>
          </a:p>
        </p:txBody>
      </p:sp>
      <p:sp>
        <p:nvSpPr>
          <p:cNvPr id="71" name="Oval 70">
            <a:extLst>
              <a:ext uri="{FF2B5EF4-FFF2-40B4-BE49-F238E27FC236}">
                <a16:creationId xmlns:a16="http://schemas.microsoft.com/office/drawing/2014/main" id="{C4A9A288-9F18-CB42-BBF5-47788D0691EE}"/>
              </a:ext>
            </a:extLst>
          </p:cNvPr>
          <p:cNvSpPr/>
          <p:nvPr/>
        </p:nvSpPr>
        <p:spPr>
          <a:xfrm>
            <a:off x="7244605" y="5120355"/>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investigator role</a:t>
            </a:r>
          </a:p>
        </p:txBody>
      </p:sp>
      <p:cxnSp>
        <p:nvCxnSpPr>
          <p:cNvPr id="73" name="Straight Arrow Connector 72">
            <a:extLst>
              <a:ext uri="{FF2B5EF4-FFF2-40B4-BE49-F238E27FC236}">
                <a16:creationId xmlns:a16="http://schemas.microsoft.com/office/drawing/2014/main" id="{F3F53702-711A-9646-BDF7-FC19A34970CE}"/>
              </a:ext>
            </a:extLst>
          </p:cNvPr>
          <p:cNvCxnSpPr>
            <a:cxnSpLocks/>
          </p:cNvCxnSpPr>
          <p:nvPr/>
        </p:nvCxnSpPr>
        <p:spPr>
          <a:xfrm flipH="1">
            <a:off x="6459631" y="5366320"/>
            <a:ext cx="784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4B6ACAD-9E45-494E-BAD7-61EB03E9C80E}"/>
              </a:ext>
            </a:extLst>
          </p:cNvPr>
          <p:cNvCxnSpPr>
            <a:cxnSpLocks/>
            <a:stCxn id="68" idx="0"/>
            <a:endCxn id="57" idx="4"/>
          </p:cNvCxnSpPr>
          <p:nvPr/>
        </p:nvCxnSpPr>
        <p:spPr>
          <a:xfrm flipV="1">
            <a:off x="5993084" y="5676491"/>
            <a:ext cx="0" cy="421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A0A1D043-EB2C-1043-97F1-317827A15A5D}"/>
              </a:ext>
            </a:extLst>
          </p:cNvPr>
          <p:cNvSpPr/>
          <p:nvPr/>
        </p:nvSpPr>
        <p:spPr>
          <a:xfrm>
            <a:off x="3808469" y="6097958"/>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Cooper Stanbury</a:t>
            </a:r>
          </a:p>
        </p:txBody>
      </p:sp>
      <p:sp>
        <p:nvSpPr>
          <p:cNvPr id="78" name="Oval 77">
            <a:extLst>
              <a:ext uri="{FF2B5EF4-FFF2-40B4-BE49-F238E27FC236}">
                <a16:creationId xmlns:a16="http://schemas.microsoft.com/office/drawing/2014/main" id="{67368BC8-5B36-BA4B-BD13-2B482936DAFE}"/>
              </a:ext>
            </a:extLst>
          </p:cNvPr>
          <p:cNvSpPr/>
          <p:nvPr/>
        </p:nvSpPr>
        <p:spPr>
          <a:xfrm>
            <a:off x="7244605" y="6097958"/>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Doogie Hauser, MD</a:t>
            </a:r>
          </a:p>
        </p:txBody>
      </p:sp>
      <p:cxnSp>
        <p:nvCxnSpPr>
          <p:cNvPr id="79" name="Straight Arrow Connector 78">
            <a:extLst>
              <a:ext uri="{FF2B5EF4-FFF2-40B4-BE49-F238E27FC236}">
                <a16:creationId xmlns:a16="http://schemas.microsoft.com/office/drawing/2014/main" id="{7BD2FD68-2D77-5C42-83BE-F97AA800F84C}"/>
              </a:ext>
            </a:extLst>
          </p:cNvPr>
          <p:cNvCxnSpPr>
            <a:cxnSpLocks/>
            <a:stCxn id="78" idx="0"/>
            <a:endCxn id="71" idx="4"/>
          </p:cNvCxnSpPr>
          <p:nvPr/>
        </p:nvCxnSpPr>
        <p:spPr>
          <a:xfrm flipV="1">
            <a:off x="7711152" y="5692847"/>
            <a:ext cx="0" cy="405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2ACBEDB-26D7-DD46-8C5B-FCB84F528781}"/>
              </a:ext>
            </a:extLst>
          </p:cNvPr>
          <p:cNvSpPr txBox="1"/>
          <p:nvPr/>
        </p:nvSpPr>
        <p:spPr>
          <a:xfrm>
            <a:off x="4717087" y="5203547"/>
            <a:ext cx="865943" cy="215444"/>
          </a:xfrm>
          <a:prstGeom prst="rect">
            <a:avLst/>
          </a:prstGeom>
          <a:noFill/>
        </p:spPr>
        <p:txBody>
          <a:bodyPr wrap="none" rtlCol="0">
            <a:spAutoFit/>
          </a:bodyPr>
          <a:lstStyle/>
          <a:p>
            <a:r>
              <a:rPr lang="en-US" sz="800" dirty="0"/>
              <a:t>has process part</a:t>
            </a:r>
          </a:p>
        </p:txBody>
      </p:sp>
      <p:sp>
        <p:nvSpPr>
          <p:cNvPr id="82" name="TextBox 81">
            <a:extLst>
              <a:ext uri="{FF2B5EF4-FFF2-40B4-BE49-F238E27FC236}">
                <a16:creationId xmlns:a16="http://schemas.microsoft.com/office/drawing/2014/main" id="{E26FB86A-7A8F-DF4B-A378-2ECEE812C31C}"/>
              </a:ext>
            </a:extLst>
          </p:cNvPr>
          <p:cNvSpPr txBox="1"/>
          <p:nvPr/>
        </p:nvSpPr>
        <p:spPr>
          <a:xfrm>
            <a:off x="5406907" y="5802611"/>
            <a:ext cx="615874" cy="215444"/>
          </a:xfrm>
          <a:prstGeom prst="rect">
            <a:avLst/>
          </a:prstGeom>
          <a:noFill/>
        </p:spPr>
        <p:txBody>
          <a:bodyPr wrap="none" rtlCol="0">
            <a:spAutoFit/>
          </a:bodyPr>
          <a:lstStyle/>
          <a:p>
            <a:r>
              <a:rPr lang="en-US" sz="800" dirty="0"/>
              <a:t>realized in</a:t>
            </a:r>
          </a:p>
        </p:txBody>
      </p:sp>
      <p:sp>
        <p:nvSpPr>
          <p:cNvPr id="84" name="TextBox 83">
            <a:extLst>
              <a:ext uri="{FF2B5EF4-FFF2-40B4-BE49-F238E27FC236}">
                <a16:creationId xmlns:a16="http://schemas.microsoft.com/office/drawing/2014/main" id="{FFA3911D-0F1C-774E-BEB1-C261F971B134}"/>
              </a:ext>
            </a:extLst>
          </p:cNvPr>
          <p:cNvSpPr txBox="1"/>
          <p:nvPr/>
        </p:nvSpPr>
        <p:spPr>
          <a:xfrm>
            <a:off x="7213425" y="5847905"/>
            <a:ext cx="570990" cy="215444"/>
          </a:xfrm>
          <a:prstGeom prst="rect">
            <a:avLst/>
          </a:prstGeom>
          <a:noFill/>
        </p:spPr>
        <p:txBody>
          <a:bodyPr wrap="none" rtlCol="0">
            <a:spAutoFit/>
          </a:bodyPr>
          <a:lstStyle/>
          <a:p>
            <a:r>
              <a:rPr lang="en-US" sz="800" dirty="0"/>
              <a:t>bearer of</a:t>
            </a:r>
          </a:p>
        </p:txBody>
      </p:sp>
      <p:sp>
        <p:nvSpPr>
          <p:cNvPr id="87" name="TextBox 86">
            <a:extLst>
              <a:ext uri="{FF2B5EF4-FFF2-40B4-BE49-F238E27FC236}">
                <a16:creationId xmlns:a16="http://schemas.microsoft.com/office/drawing/2014/main" id="{EE0E1AAB-21BF-A84C-AF54-33DC80A92554}"/>
              </a:ext>
            </a:extLst>
          </p:cNvPr>
          <p:cNvSpPr txBox="1"/>
          <p:nvPr/>
        </p:nvSpPr>
        <p:spPr>
          <a:xfrm>
            <a:off x="4846943" y="6202392"/>
            <a:ext cx="570990" cy="215444"/>
          </a:xfrm>
          <a:prstGeom prst="rect">
            <a:avLst/>
          </a:prstGeom>
          <a:noFill/>
        </p:spPr>
        <p:txBody>
          <a:bodyPr wrap="none" rtlCol="0">
            <a:spAutoFit/>
          </a:bodyPr>
          <a:lstStyle/>
          <a:p>
            <a:r>
              <a:rPr lang="en-US" sz="800" dirty="0"/>
              <a:t>bearer of</a:t>
            </a:r>
          </a:p>
        </p:txBody>
      </p:sp>
      <p:sp>
        <p:nvSpPr>
          <p:cNvPr id="90" name="TextBox 89">
            <a:extLst>
              <a:ext uri="{FF2B5EF4-FFF2-40B4-BE49-F238E27FC236}">
                <a16:creationId xmlns:a16="http://schemas.microsoft.com/office/drawing/2014/main" id="{556AFE5A-BF54-B341-9688-66EA31ABDE80}"/>
              </a:ext>
            </a:extLst>
          </p:cNvPr>
          <p:cNvSpPr txBox="1"/>
          <p:nvPr/>
        </p:nvSpPr>
        <p:spPr>
          <a:xfrm>
            <a:off x="3705401" y="4567825"/>
            <a:ext cx="636713" cy="215444"/>
          </a:xfrm>
          <a:prstGeom prst="rect">
            <a:avLst/>
          </a:prstGeom>
          <a:noFill/>
        </p:spPr>
        <p:txBody>
          <a:bodyPr wrap="none" rtlCol="0">
            <a:spAutoFit/>
          </a:bodyPr>
          <a:lstStyle/>
          <a:p>
            <a:r>
              <a:rPr lang="en-US" sz="800" dirty="0"/>
              <a:t>has output</a:t>
            </a:r>
          </a:p>
        </p:txBody>
      </p:sp>
      <p:sp>
        <p:nvSpPr>
          <p:cNvPr id="91" name="Oval 90">
            <a:extLst>
              <a:ext uri="{FF2B5EF4-FFF2-40B4-BE49-F238E27FC236}">
                <a16:creationId xmlns:a16="http://schemas.microsoft.com/office/drawing/2014/main" id="{94CADDDF-0F62-4A41-9773-7C2D6364A5A0}"/>
              </a:ext>
            </a:extLst>
          </p:cNvPr>
          <p:cNvSpPr/>
          <p:nvPr/>
        </p:nvSpPr>
        <p:spPr>
          <a:xfrm>
            <a:off x="4643253" y="4310725"/>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permission role 1</a:t>
            </a:r>
          </a:p>
        </p:txBody>
      </p:sp>
      <p:sp>
        <p:nvSpPr>
          <p:cNvPr id="96" name="TextBox 95">
            <a:extLst>
              <a:ext uri="{FF2B5EF4-FFF2-40B4-BE49-F238E27FC236}">
                <a16:creationId xmlns:a16="http://schemas.microsoft.com/office/drawing/2014/main" id="{ECEB81DF-7E50-8E4C-ACF8-1CD73B0A3026}"/>
              </a:ext>
            </a:extLst>
          </p:cNvPr>
          <p:cNvSpPr txBox="1"/>
          <p:nvPr/>
        </p:nvSpPr>
        <p:spPr>
          <a:xfrm>
            <a:off x="5117830" y="4142512"/>
            <a:ext cx="570990" cy="215444"/>
          </a:xfrm>
          <a:prstGeom prst="rect">
            <a:avLst/>
          </a:prstGeom>
          <a:noFill/>
        </p:spPr>
        <p:txBody>
          <a:bodyPr wrap="none" rtlCol="0">
            <a:spAutoFit/>
          </a:bodyPr>
          <a:lstStyle/>
          <a:p>
            <a:r>
              <a:rPr lang="en-US" sz="800" dirty="0"/>
              <a:t>bearer of</a:t>
            </a:r>
          </a:p>
        </p:txBody>
      </p:sp>
      <p:cxnSp>
        <p:nvCxnSpPr>
          <p:cNvPr id="99" name="Straight Arrow Connector 98">
            <a:extLst>
              <a:ext uri="{FF2B5EF4-FFF2-40B4-BE49-F238E27FC236}">
                <a16:creationId xmlns:a16="http://schemas.microsoft.com/office/drawing/2014/main" id="{90D67A5B-6FF6-4A40-A0D8-B545D0BC97E1}"/>
              </a:ext>
            </a:extLst>
          </p:cNvPr>
          <p:cNvCxnSpPr>
            <a:cxnSpLocks/>
            <a:stCxn id="91" idx="6"/>
            <a:endCxn id="102" idx="4"/>
          </p:cNvCxnSpPr>
          <p:nvPr/>
        </p:nvCxnSpPr>
        <p:spPr>
          <a:xfrm flipV="1">
            <a:off x="5576347" y="4246558"/>
            <a:ext cx="416737" cy="350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002BEF3-026E-4E45-BD84-F722E0AC42C9}"/>
              </a:ext>
            </a:extLst>
          </p:cNvPr>
          <p:cNvCxnSpPr>
            <a:cxnSpLocks/>
            <a:endCxn id="91" idx="4"/>
          </p:cNvCxnSpPr>
          <p:nvPr/>
        </p:nvCxnSpPr>
        <p:spPr>
          <a:xfrm flipV="1">
            <a:off x="4622087" y="4884346"/>
            <a:ext cx="487713" cy="3192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FCA6D62-76B5-064C-BD48-06165B4FAFFE}"/>
              </a:ext>
            </a:extLst>
          </p:cNvPr>
          <p:cNvSpPr txBox="1"/>
          <p:nvPr/>
        </p:nvSpPr>
        <p:spPr>
          <a:xfrm>
            <a:off x="4398708" y="4839924"/>
            <a:ext cx="636713" cy="215444"/>
          </a:xfrm>
          <a:prstGeom prst="rect">
            <a:avLst/>
          </a:prstGeom>
          <a:noFill/>
        </p:spPr>
        <p:txBody>
          <a:bodyPr wrap="none" rtlCol="0">
            <a:spAutoFit/>
          </a:bodyPr>
          <a:lstStyle/>
          <a:p>
            <a:r>
              <a:rPr lang="en-US" sz="800" dirty="0"/>
              <a:t>has output</a:t>
            </a:r>
          </a:p>
        </p:txBody>
      </p:sp>
      <p:sp>
        <p:nvSpPr>
          <p:cNvPr id="107" name="Oval 106">
            <a:extLst>
              <a:ext uri="{FF2B5EF4-FFF2-40B4-BE49-F238E27FC236}">
                <a16:creationId xmlns:a16="http://schemas.microsoft.com/office/drawing/2014/main" id="{C46F0C76-4BA4-874F-9EDF-AFFF591E102F}"/>
              </a:ext>
            </a:extLst>
          </p:cNvPr>
          <p:cNvSpPr/>
          <p:nvPr/>
        </p:nvSpPr>
        <p:spPr>
          <a:xfrm>
            <a:off x="6524704" y="4304338"/>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directive information content entity 1</a:t>
            </a:r>
          </a:p>
        </p:txBody>
      </p:sp>
      <p:cxnSp>
        <p:nvCxnSpPr>
          <p:cNvPr id="108" name="Straight Arrow Connector 107">
            <a:extLst>
              <a:ext uri="{FF2B5EF4-FFF2-40B4-BE49-F238E27FC236}">
                <a16:creationId xmlns:a16="http://schemas.microsoft.com/office/drawing/2014/main" id="{D33EF8AF-CCB4-5A4A-99ED-AE79C0F8D294}"/>
              </a:ext>
            </a:extLst>
          </p:cNvPr>
          <p:cNvCxnSpPr>
            <a:cxnSpLocks/>
            <a:stCxn id="107" idx="2"/>
            <a:endCxn id="91" idx="6"/>
          </p:cNvCxnSpPr>
          <p:nvPr/>
        </p:nvCxnSpPr>
        <p:spPr>
          <a:xfrm flipH="1">
            <a:off x="5576347" y="4591149"/>
            <a:ext cx="948357" cy="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9D02D94-B522-CA47-80A2-CC2F632FEEE5}"/>
              </a:ext>
            </a:extLst>
          </p:cNvPr>
          <p:cNvSpPr txBox="1"/>
          <p:nvPr/>
        </p:nvSpPr>
        <p:spPr>
          <a:xfrm>
            <a:off x="5841977" y="4440601"/>
            <a:ext cx="614271" cy="215444"/>
          </a:xfrm>
          <a:prstGeom prst="rect">
            <a:avLst/>
          </a:prstGeom>
          <a:noFill/>
        </p:spPr>
        <p:txBody>
          <a:bodyPr wrap="none" rtlCol="0">
            <a:spAutoFit/>
          </a:bodyPr>
          <a:lstStyle/>
          <a:p>
            <a:r>
              <a:rPr lang="en-US" sz="800" dirty="0"/>
              <a:t>prescribes</a:t>
            </a:r>
          </a:p>
        </p:txBody>
      </p:sp>
      <p:sp>
        <p:nvSpPr>
          <p:cNvPr id="110" name="Oval 109">
            <a:extLst>
              <a:ext uri="{FF2B5EF4-FFF2-40B4-BE49-F238E27FC236}">
                <a16:creationId xmlns:a16="http://schemas.microsoft.com/office/drawing/2014/main" id="{5D90CD0B-42BB-6C4D-B8B7-267C1C277DAD}"/>
              </a:ext>
            </a:extLst>
          </p:cNvPr>
          <p:cNvSpPr/>
          <p:nvPr/>
        </p:nvSpPr>
        <p:spPr>
          <a:xfrm>
            <a:off x="3646842" y="2652647"/>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directive information content entity 2</a:t>
            </a:r>
          </a:p>
        </p:txBody>
      </p:sp>
      <p:cxnSp>
        <p:nvCxnSpPr>
          <p:cNvPr id="111" name="Straight Arrow Connector 110">
            <a:extLst>
              <a:ext uri="{FF2B5EF4-FFF2-40B4-BE49-F238E27FC236}">
                <a16:creationId xmlns:a16="http://schemas.microsoft.com/office/drawing/2014/main" id="{2401C16E-7A74-6743-B969-8CC81904A96C}"/>
              </a:ext>
            </a:extLst>
          </p:cNvPr>
          <p:cNvCxnSpPr>
            <a:cxnSpLocks/>
            <a:stCxn id="110" idx="4"/>
            <a:endCxn id="56" idx="0"/>
          </p:cNvCxnSpPr>
          <p:nvPr/>
        </p:nvCxnSpPr>
        <p:spPr>
          <a:xfrm>
            <a:off x="4275016" y="3226269"/>
            <a:ext cx="0" cy="446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0FE322FF-D344-B14D-82B0-6430D56C045D}"/>
              </a:ext>
            </a:extLst>
          </p:cNvPr>
          <p:cNvSpPr txBox="1"/>
          <p:nvPr/>
        </p:nvSpPr>
        <p:spPr>
          <a:xfrm>
            <a:off x="3729728" y="3319337"/>
            <a:ext cx="614271" cy="215444"/>
          </a:xfrm>
          <a:prstGeom prst="rect">
            <a:avLst/>
          </a:prstGeom>
          <a:noFill/>
        </p:spPr>
        <p:txBody>
          <a:bodyPr wrap="none" rtlCol="0">
            <a:spAutoFit/>
          </a:bodyPr>
          <a:lstStyle/>
          <a:p>
            <a:r>
              <a:rPr lang="en-US" sz="800" dirty="0"/>
              <a:t>prescribes</a:t>
            </a:r>
          </a:p>
        </p:txBody>
      </p:sp>
      <p:sp>
        <p:nvSpPr>
          <p:cNvPr id="113" name="Oval 112">
            <a:extLst>
              <a:ext uri="{FF2B5EF4-FFF2-40B4-BE49-F238E27FC236}">
                <a16:creationId xmlns:a16="http://schemas.microsoft.com/office/drawing/2014/main" id="{A733154A-B026-C34B-8BB8-E2E7C6ABE738}"/>
              </a:ext>
            </a:extLst>
          </p:cNvPr>
          <p:cNvSpPr/>
          <p:nvPr/>
        </p:nvSpPr>
        <p:spPr>
          <a:xfrm>
            <a:off x="5460811" y="2774531"/>
            <a:ext cx="1081519" cy="463141"/>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act of authorization 1</a:t>
            </a:r>
          </a:p>
        </p:txBody>
      </p:sp>
      <p:sp>
        <p:nvSpPr>
          <p:cNvPr id="114" name="TextBox 113">
            <a:extLst>
              <a:ext uri="{FF2B5EF4-FFF2-40B4-BE49-F238E27FC236}">
                <a16:creationId xmlns:a16="http://schemas.microsoft.com/office/drawing/2014/main" id="{A7F6AE92-74F8-F74E-8BD3-B0EFDD439625}"/>
              </a:ext>
            </a:extLst>
          </p:cNvPr>
          <p:cNvSpPr txBox="1"/>
          <p:nvPr/>
        </p:nvSpPr>
        <p:spPr>
          <a:xfrm>
            <a:off x="4886637" y="3261481"/>
            <a:ext cx="615874" cy="215444"/>
          </a:xfrm>
          <a:prstGeom prst="rect">
            <a:avLst/>
          </a:prstGeom>
          <a:noFill/>
        </p:spPr>
        <p:txBody>
          <a:bodyPr wrap="none" rtlCol="0">
            <a:spAutoFit/>
          </a:bodyPr>
          <a:lstStyle/>
          <a:p>
            <a:r>
              <a:rPr lang="en-US" sz="800" dirty="0"/>
              <a:t>realized in</a:t>
            </a:r>
          </a:p>
        </p:txBody>
      </p:sp>
      <p:cxnSp>
        <p:nvCxnSpPr>
          <p:cNvPr id="115" name="Straight Arrow Connector 114">
            <a:extLst>
              <a:ext uri="{FF2B5EF4-FFF2-40B4-BE49-F238E27FC236}">
                <a16:creationId xmlns:a16="http://schemas.microsoft.com/office/drawing/2014/main" id="{308474CF-2F0D-F24A-8D0D-FE1227312637}"/>
              </a:ext>
            </a:extLst>
          </p:cNvPr>
          <p:cNvCxnSpPr>
            <a:cxnSpLocks/>
            <a:stCxn id="56" idx="7"/>
            <a:endCxn id="113" idx="4"/>
          </p:cNvCxnSpPr>
          <p:nvPr/>
        </p:nvCxnSpPr>
        <p:spPr>
          <a:xfrm flipV="1">
            <a:off x="4604914" y="3237672"/>
            <a:ext cx="1396657" cy="5192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6C2ADA26-1F4C-654F-85F5-8553D364535A}"/>
              </a:ext>
            </a:extLst>
          </p:cNvPr>
          <p:cNvSpPr/>
          <p:nvPr/>
        </p:nvSpPr>
        <p:spPr>
          <a:xfrm>
            <a:off x="8678649" y="2703767"/>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research institution 2</a:t>
            </a:r>
          </a:p>
        </p:txBody>
      </p:sp>
      <p:sp>
        <p:nvSpPr>
          <p:cNvPr id="117" name="Oval 116">
            <a:extLst>
              <a:ext uri="{FF2B5EF4-FFF2-40B4-BE49-F238E27FC236}">
                <a16:creationId xmlns:a16="http://schemas.microsoft.com/office/drawing/2014/main" id="{1C32B104-7ED0-944C-808F-323FA9F48AD1}"/>
              </a:ext>
            </a:extLst>
          </p:cNvPr>
          <p:cNvSpPr/>
          <p:nvPr/>
        </p:nvSpPr>
        <p:spPr>
          <a:xfrm>
            <a:off x="7171503" y="2715992"/>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deontic power role 2</a:t>
            </a:r>
          </a:p>
        </p:txBody>
      </p:sp>
      <p:cxnSp>
        <p:nvCxnSpPr>
          <p:cNvPr id="118" name="Straight Arrow Connector 117">
            <a:extLst>
              <a:ext uri="{FF2B5EF4-FFF2-40B4-BE49-F238E27FC236}">
                <a16:creationId xmlns:a16="http://schemas.microsoft.com/office/drawing/2014/main" id="{7292A84C-C430-8A48-8318-23C91EA8790D}"/>
              </a:ext>
            </a:extLst>
          </p:cNvPr>
          <p:cNvCxnSpPr>
            <a:cxnSpLocks/>
            <a:stCxn id="117" idx="6"/>
            <a:endCxn id="116" idx="2"/>
          </p:cNvCxnSpPr>
          <p:nvPr/>
        </p:nvCxnSpPr>
        <p:spPr>
          <a:xfrm flipV="1">
            <a:off x="8104597" y="2992036"/>
            <a:ext cx="574052" cy="10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DA2A8BD-B4B6-1942-B100-B5BB0C511524}"/>
              </a:ext>
            </a:extLst>
          </p:cNvPr>
          <p:cNvCxnSpPr>
            <a:cxnSpLocks/>
            <a:stCxn id="113" idx="6"/>
            <a:endCxn id="117" idx="2"/>
          </p:cNvCxnSpPr>
          <p:nvPr/>
        </p:nvCxnSpPr>
        <p:spPr>
          <a:xfrm flipV="1">
            <a:off x="6542330" y="3002803"/>
            <a:ext cx="629173" cy="3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349A690F-3381-6249-A7A4-DBF98F545E97}"/>
              </a:ext>
            </a:extLst>
          </p:cNvPr>
          <p:cNvSpPr txBox="1"/>
          <p:nvPr/>
        </p:nvSpPr>
        <p:spPr>
          <a:xfrm>
            <a:off x="8098839" y="2813805"/>
            <a:ext cx="596638" cy="215444"/>
          </a:xfrm>
          <a:prstGeom prst="rect">
            <a:avLst/>
          </a:prstGeom>
          <a:noFill/>
        </p:spPr>
        <p:txBody>
          <a:bodyPr wrap="none" rtlCol="0">
            <a:spAutoFit/>
          </a:bodyPr>
          <a:lstStyle/>
          <a:p>
            <a:r>
              <a:rPr lang="en-US" sz="800" dirty="0"/>
              <a:t>inheres in</a:t>
            </a:r>
          </a:p>
        </p:txBody>
      </p:sp>
      <p:sp>
        <p:nvSpPr>
          <p:cNvPr id="126" name="TextBox 125">
            <a:extLst>
              <a:ext uri="{FF2B5EF4-FFF2-40B4-BE49-F238E27FC236}">
                <a16:creationId xmlns:a16="http://schemas.microsoft.com/office/drawing/2014/main" id="{A6B4C5FB-2D63-9A4E-BEA3-BC2D9075B7E7}"/>
              </a:ext>
            </a:extLst>
          </p:cNvPr>
          <p:cNvSpPr txBox="1"/>
          <p:nvPr/>
        </p:nvSpPr>
        <p:spPr>
          <a:xfrm>
            <a:off x="6571871" y="2811632"/>
            <a:ext cx="636713" cy="215444"/>
          </a:xfrm>
          <a:prstGeom prst="rect">
            <a:avLst/>
          </a:prstGeom>
          <a:noFill/>
        </p:spPr>
        <p:txBody>
          <a:bodyPr wrap="none" rtlCol="0">
            <a:spAutoFit/>
          </a:bodyPr>
          <a:lstStyle/>
          <a:p>
            <a:r>
              <a:rPr lang="en-US" sz="800" dirty="0"/>
              <a:t>has output</a:t>
            </a:r>
          </a:p>
        </p:txBody>
      </p:sp>
      <p:sp>
        <p:nvSpPr>
          <p:cNvPr id="137" name="Oval 136">
            <a:extLst>
              <a:ext uri="{FF2B5EF4-FFF2-40B4-BE49-F238E27FC236}">
                <a16:creationId xmlns:a16="http://schemas.microsoft.com/office/drawing/2014/main" id="{08E30A96-A81C-7446-97BD-4EBBF899E5D8}"/>
              </a:ext>
            </a:extLst>
          </p:cNvPr>
          <p:cNvSpPr/>
          <p:nvPr/>
        </p:nvSpPr>
        <p:spPr>
          <a:xfrm>
            <a:off x="8618270" y="3454801"/>
            <a:ext cx="1081519" cy="463141"/>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act of authorization 2</a:t>
            </a:r>
          </a:p>
        </p:txBody>
      </p:sp>
      <p:sp>
        <p:nvSpPr>
          <p:cNvPr id="138" name="Oval 137">
            <a:extLst>
              <a:ext uri="{FF2B5EF4-FFF2-40B4-BE49-F238E27FC236}">
                <a16:creationId xmlns:a16="http://schemas.microsoft.com/office/drawing/2014/main" id="{C2EB1140-48B1-1843-903E-42817EE009FB}"/>
              </a:ext>
            </a:extLst>
          </p:cNvPr>
          <p:cNvSpPr/>
          <p:nvPr/>
        </p:nvSpPr>
        <p:spPr>
          <a:xfrm>
            <a:off x="10297963" y="4295144"/>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Gregory House, MD</a:t>
            </a:r>
          </a:p>
        </p:txBody>
      </p:sp>
      <p:sp>
        <p:nvSpPr>
          <p:cNvPr id="139" name="Oval 138">
            <a:extLst>
              <a:ext uri="{FF2B5EF4-FFF2-40B4-BE49-F238E27FC236}">
                <a16:creationId xmlns:a16="http://schemas.microsoft.com/office/drawing/2014/main" id="{A49A0C0C-594F-4C4C-AEC7-5E73225F8F92}"/>
              </a:ext>
            </a:extLst>
          </p:cNvPr>
          <p:cNvSpPr/>
          <p:nvPr/>
        </p:nvSpPr>
        <p:spPr>
          <a:xfrm>
            <a:off x="8700952" y="4303606"/>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permission role 2</a:t>
            </a:r>
          </a:p>
        </p:txBody>
      </p:sp>
      <p:cxnSp>
        <p:nvCxnSpPr>
          <p:cNvPr id="140" name="Straight Arrow Connector 139">
            <a:extLst>
              <a:ext uri="{FF2B5EF4-FFF2-40B4-BE49-F238E27FC236}">
                <a16:creationId xmlns:a16="http://schemas.microsoft.com/office/drawing/2014/main" id="{D299D611-D8CF-4444-B165-AA77EBC543E1}"/>
              </a:ext>
            </a:extLst>
          </p:cNvPr>
          <p:cNvCxnSpPr>
            <a:cxnSpLocks/>
            <a:stCxn id="139" idx="6"/>
            <a:endCxn id="138" idx="2"/>
          </p:cNvCxnSpPr>
          <p:nvPr/>
        </p:nvCxnSpPr>
        <p:spPr>
          <a:xfrm flipV="1">
            <a:off x="9634046" y="4583413"/>
            <a:ext cx="663917" cy="70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397B353-D860-5B48-97FC-61055E32EC70}"/>
              </a:ext>
            </a:extLst>
          </p:cNvPr>
          <p:cNvCxnSpPr>
            <a:cxnSpLocks/>
            <a:stCxn id="137" idx="4"/>
            <a:endCxn id="139" idx="0"/>
          </p:cNvCxnSpPr>
          <p:nvPr/>
        </p:nvCxnSpPr>
        <p:spPr>
          <a:xfrm>
            <a:off x="9159030" y="3917942"/>
            <a:ext cx="8469" cy="3856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90039213-2969-B94C-8E4F-B038833E3602}"/>
              </a:ext>
            </a:extLst>
          </p:cNvPr>
          <p:cNvSpPr txBox="1"/>
          <p:nvPr/>
        </p:nvSpPr>
        <p:spPr>
          <a:xfrm>
            <a:off x="9682547" y="4386013"/>
            <a:ext cx="570990" cy="215444"/>
          </a:xfrm>
          <a:prstGeom prst="rect">
            <a:avLst/>
          </a:prstGeom>
          <a:noFill/>
        </p:spPr>
        <p:txBody>
          <a:bodyPr wrap="none" rtlCol="0">
            <a:spAutoFit/>
          </a:bodyPr>
          <a:lstStyle/>
          <a:p>
            <a:r>
              <a:rPr lang="en-US" sz="800" dirty="0"/>
              <a:t>bearer of</a:t>
            </a:r>
          </a:p>
        </p:txBody>
      </p:sp>
      <p:sp>
        <p:nvSpPr>
          <p:cNvPr id="143" name="TextBox 142">
            <a:extLst>
              <a:ext uri="{FF2B5EF4-FFF2-40B4-BE49-F238E27FC236}">
                <a16:creationId xmlns:a16="http://schemas.microsoft.com/office/drawing/2014/main" id="{C1B97565-D054-9E45-B054-0BA8F7188D38}"/>
              </a:ext>
            </a:extLst>
          </p:cNvPr>
          <p:cNvSpPr txBox="1"/>
          <p:nvPr/>
        </p:nvSpPr>
        <p:spPr>
          <a:xfrm>
            <a:off x="8541743" y="3956479"/>
            <a:ext cx="636713" cy="215444"/>
          </a:xfrm>
          <a:prstGeom prst="rect">
            <a:avLst/>
          </a:prstGeom>
          <a:noFill/>
        </p:spPr>
        <p:txBody>
          <a:bodyPr wrap="none" rtlCol="0">
            <a:spAutoFit/>
          </a:bodyPr>
          <a:lstStyle/>
          <a:p>
            <a:r>
              <a:rPr lang="en-US" sz="800" dirty="0"/>
              <a:t>has output</a:t>
            </a:r>
          </a:p>
        </p:txBody>
      </p:sp>
      <p:sp>
        <p:nvSpPr>
          <p:cNvPr id="145" name="TextBox 144">
            <a:extLst>
              <a:ext uri="{FF2B5EF4-FFF2-40B4-BE49-F238E27FC236}">
                <a16:creationId xmlns:a16="http://schemas.microsoft.com/office/drawing/2014/main" id="{B324E793-6204-664F-A94A-E5FCF55E065C}"/>
              </a:ext>
            </a:extLst>
          </p:cNvPr>
          <p:cNvSpPr txBox="1"/>
          <p:nvPr/>
        </p:nvSpPr>
        <p:spPr>
          <a:xfrm>
            <a:off x="8358956" y="3268537"/>
            <a:ext cx="615874" cy="215444"/>
          </a:xfrm>
          <a:prstGeom prst="rect">
            <a:avLst/>
          </a:prstGeom>
          <a:noFill/>
        </p:spPr>
        <p:txBody>
          <a:bodyPr wrap="none" rtlCol="0">
            <a:spAutoFit/>
          </a:bodyPr>
          <a:lstStyle/>
          <a:p>
            <a:r>
              <a:rPr lang="en-US" sz="800" dirty="0"/>
              <a:t>realized in</a:t>
            </a:r>
          </a:p>
        </p:txBody>
      </p:sp>
      <p:cxnSp>
        <p:nvCxnSpPr>
          <p:cNvPr id="146" name="Straight Arrow Connector 145">
            <a:extLst>
              <a:ext uri="{FF2B5EF4-FFF2-40B4-BE49-F238E27FC236}">
                <a16:creationId xmlns:a16="http://schemas.microsoft.com/office/drawing/2014/main" id="{F889D721-89B0-6F4D-B4B5-AE49762F84C6}"/>
              </a:ext>
            </a:extLst>
          </p:cNvPr>
          <p:cNvCxnSpPr>
            <a:cxnSpLocks/>
            <a:stCxn id="117" idx="4"/>
            <a:endCxn id="137" idx="1"/>
          </p:cNvCxnSpPr>
          <p:nvPr/>
        </p:nvCxnSpPr>
        <p:spPr>
          <a:xfrm>
            <a:off x="7638050" y="3289614"/>
            <a:ext cx="1138605" cy="233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3D6B50BC-46BC-5A4D-9FBD-814DE6795F28}"/>
              </a:ext>
            </a:extLst>
          </p:cNvPr>
          <p:cNvCxnSpPr>
            <a:cxnSpLocks/>
            <a:stCxn id="107" idx="6"/>
            <a:endCxn id="139" idx="2"/>
          </p:cNvCxnSpPr>
          <p:nvPr/>
        </p:nvCxnSpPr>
        <p:spPr>
          <a:xfrm flipV="1">
            <a:off x="7781050" y="4590417"/>
            <a:ext cx="919901" cy="7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90E3BCB1-A0BF-E243-B9BF-22CF3F42B988}"/>
              </a:ext>
            </a:extLst>
          </p:cNvPr>
          <p:cNvSpPr txBox="1"/>
          <p:nvPr/>
        </p:nvSpPr>
        <p:spPr>
          <a:xfrm>
            <a:off x="7936774" y="4399800"/>
            <a:ext cx="614271" cy="215444"/>
          </a:xfrm>
          <a:prstGeom prst="rect">
            <a:avLst/>
          </a:prstGeom>
          <a:noFill/>
        </p:spPr>
        <p:txBody>
          <a:bodyPr wrap="none" rtlCol="0">
            <a:spAutoFit/>
          </a:bodyPr>
          <a:lstStyle/>
          <a:p>
            <a:r>
              <a:rPr lang="en-US" sz="800" dirty="0"/>
              <a:t>prescribes</a:t>
            </a:r>
          </a:p>
        </p:txBody>
      </p:sp>
      <p:sp>
        <p:nvSpPr>
          <p:cNvPr id="186" name="Oval 185">
            <a:extLst>
              <a:ext uri="{FF2B5EF4-FFF2-40B4-BE49-F238E27FC236}">
                <a16:creationId xmlns:a16="http://schemas.microsoft.com/office/drawing/2014/main" id="{DD869804-8AF0-EB4A-A77E-AC52AA5E55B9}"/>
              </a:ext>
            </a:extLst>
          </p:cNvPr>
          <p:cNvSpPr/>
          <p:nvPr/>
        </p:nvSpPr>
        <p:spPr>
          <a:xfrm>
            <a:off x="10297963" y="5383084"/>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principal investigator role</a:t>
            </a:r>
          </a:p>
        </p:txBody>
      </p:sp>
      <p:cxnSp>
        <p:nvCxnSpPr>
          <p:cNvPr id="187" name="Straight Arrow Connector 186">
            <a:extLst>
              <a:ext uri="{FF2B5EF4-FFF2-40B4-BE49-F238E27FC236}">
                <a16:creationId xmlns:a16="http://schemas.microsoft.com/office/drawing/2014/main" id="{C68008B0-E1FD-854C-898C-DF3DADBFEF94}"/>
              </a:ext>
            </a:extLst>
          </p:cNvPr>
          <p:cNvCxnSpPr>
            <a:cxnSpLocks/>
            <a:stCxn id="186" idx="0"/>
            <a:endCxn id="138" idx="4"/>
          </p:cNvCxnSpPr>
          <p:nvPr/>
        </p:nvCxnSpPr>
        <p:spPr>
          <a:xfrm flipV="1">
            <a:off x="10796666" y="4871683"/>
            <a:ext cx="0" cy="511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D49E0AA1-945B-B143-AF56-C80FDC362D36}"/>
              </a:ext>
            </a:extLst>
          </p:cNvPr>
          <p:cNvSpPr txBox="1"/>
          <p:nvPr/>
        </p:nvSpPr>
        <p:spPr>
          <a:xfrm>
            <a:off x="10781859" y="5047601"/>
            <a:ext cx="570990" cy="215444"/>
          </a:xfrm>
          <a:prstGeom prst="rect">
            <a:avLst/>
          </a:prstGeom>
          <a:noFill/>
        </p:spPr>
        <p:txBody>
          <a:bodyPr wrap="none" rtlCol="0">
            <a:spAutoFit/>
          </a:bodyPr>
          <a:lstStyle/>
          <a:p>
            <a:r>
              <a:rPr lang="en-US" sz="800" dirty="0"/>
              <a:t>bearer of</a:t>
            </a:r>
          </a:p>
        </p:txBody>
      </p:sp>
      <p:sp>
        <p:nvSpPr>
          <p:cNvPr id="191" name="Oval 190">
            <a:extLst>
              <a:ext uri="{FF2B5EF4-FFF2-40B4-BE49-F238E27FC236}">
                <a16:creationId xmlns:a16="http://schemas.microsoft.com/office/drawing/2014/main" id="{2CF02D37-FB73-A743-8862-05CCB2723177}"/>
              </a:ext>
            </a:extLst>
          </p:cNvPr>
          <p:cNvSpPr/>
          <p:nvPr/>
        </p:nvSpPr>
        <p:spPr>
          <a:xfrm>
            <a:off x="8779616" y="5488375"/>
            <a:ext cx="824695" cy="376233"/>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research study</a:t>
            </a:r>
          </a:p>
        </p:txBody>
      </p:sp>
      <p:cxnSp>
        <p:nvCxnSpPr>
          <p:cNvPr id="194" name="Straight Arrow Connector 193">
            <a:extLst>
              <a:ext uri="{FF2B5EF4-FFF2-40B4-BE49-F238E27FC236}">
                <a16:creationId xmlns:a16="http://schemas.microsoft.com/office/drawing/2014/main" id="{3668C843-05F4-FA41-890D-983794128FF7}"/>
              </a:ext>
            </a:extLst>
          </p:cNvPr>
          <p:cNvCxnSpPr>
            <a:cxnSpLocks/>
            <a:stCxn id="138" idx="3"/>
            <a:endCxn id="191" idx="0"/>
          </p:cNvCxnSpPr>
          <p:nvPr/>
        </p:nvCxnSpPr>
        <p:spPr>
          <a:xfrm flipH="1">
            <a:off x="9191964" y="4787251"/>
            <a:ext cx="1252065" cy="7011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65B36C64-6EC4-564C-8A6F-D4D8705FDDF2}"/>
              </a:ext>
            </a:extLst>
          </p:cNvPr>
          <p:cNvSpPr txBox="1"/>
          <p:nvPr/>
        </p:nvSpPr>
        <p:spPr>
          <a:xfrm>
            <a:off x="9531458" y="4906206"/>
            <a:ext cx="522900" cy="215444"/>
          </a:xfrm>
          <a:prstGeom prst="rect">
            <a:avLst/>
          </a:prstGeom>
          <a:noFill/>
        </p:spPr>
        <p:txBody>
          <a:bodyPr wrap="none" rtlCol="0">
            <a:spAutoFit/>
          </a:bodyPr>
          <a:lstStyle/>
          <a:p>
            <a:r>
              <a:rPr lang="en-US" sz="800" dirty="0"/>
              <a:t>agent in</a:t>
            </a:r>
          </a:p>
        </p:txBody>
      </p:sp>
      <p:cxnSp>
        <p:nvCxnSpPr>
          <p:cNvPr id="199" name="Straight Arrow Connector 198">
            <a:extLst>
              <a:ext uri="{FF2B5EF4-FFF2-40B4-BE49-F238E27FC236}">
                <a16:creationId xmlns:a16="http://schemas.microsoft.com/office/drawing/2014/main" id="{9E1F4ECD-FAB4-6344-9C34-16874195B0B1}"/>
              </a:ext>
            </a:extLst>
          </p:cNvPr>
          <p:cNvCxnSpPr>
            <a:cxnSpLocks/>
            <a:stCxn id="107" idx="5"/>
            <a:endCxn id="191" idx="0"/>
          </p:cNvCxnSpPr>
          <p:nvPr/>
        </p:nvCxnSpPr>
        <p:spPr>
          <a:xfrm>
            <a:off x="7597063" y="4793955"/>
            <a:ext cx="1594901" cy="694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76E64A9D-A034-724F-9146-CD4F5D2942F9}"/>
              </a:ext>
            </a:extLst>
          </p:cNvPr>
          <p:cNvSpPr txBox="1"/>
          <p:nvPr/>
        </p:nvSpPr>
        <p:spPr>
          <a:xfrm>
            <a:off x="7846413" y="4763393"/>
            <a:ext cx="614271" cy="215444"/>
          </a:xfrm>
          <a:prstGeom prst="rect">
            <a:avLst/>
          </a:prstGeom>
          <a:noFill/>
        </p:spPr>
        <p:txBody>
          <a:bodyPr wrap="none" rtlCol="0">
            <a:spAutoFit/>
          </a:bodyPr>
          <a:lstStyle/>
          <a:p>
            <a:r>
              <a:rPr lang="en-US" sz="800" dirty="0"/>
              <a:t>prescribes</a:t>
            </a:r>
          </a:p>
        </p:txBody>
      </p:sp>
      <p:cxnSp>
        <p:nvCxnSpPr>
          <p:cNvPr id="205" name="Straight Arrow Connector 204">
            <a:extLst>
              <a:ext uri="{FF2B5EF4-FFF2-40B4-BE49-F238E27FC236}">
                <a16:creationId xmlns:a16="http://schemas.microsoft.com/office/drawing/2014/main" id="{81BDEDC1-F488-1643-8A09-F584C24EC91A}"/>
              </a:ext>
            </a:extLst>
          </p:cNvPr>
          <p:cNvCxnSpPr>
            <a:cxnSpLocks/>
            <a:stCxn id="139" idx="4"/>
            <a:endCxn id="191" idx="0"/>
          </p:cNvCxnSpPr>
          <p:nvPr/>
        </p:nvCxnSpPr>
        <p:spPr>
          <a:xfrm>
            <a:off x="9167499" y="4877227"/>
            <a:ext cx="24465" cy="611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AC5D502D-D624-3943-8F84-56CEB48ED9BA}"/>
              </a:ext>
            </a:extLst>
          </p:cNvPr>
          <p:cNvSpPr txBox="1"/>
          <p:nvPr/>
        </p:nvSpPr>
        <p:spPr>
          <a:xfrm>
            <a:off x="8739200" y="4989127"/>
            <a:ext cx="505267" cy="215444"/>
          </a:xfrm>
          <a:prstGeom prst="rect">
            <a:avLst/>
          </a:prstGeom>
          <a:noFill/>
        </p:spPr>
        <p:txBody>
          <a:bodyPr wrap="none" rtlCol="0">
            <a:spAutoFit/>
          </a:bodyPr>
          <a:lstStyle/>
          <a:p>
            <a:r>
              <a:rPr lang="en-US" sz="800" dirty="0"/>
              <a:t>permits</a:t>
            </a:r>
          </a:p>
        </p:txBody>
      </p:sp>
      <p:sp>
        <p:nvSpPr>
          <p:cNvPr id="214" name="TextBox 213">
            <a:extLst>
              <a:ext uri="{FF2B5EF4-FFF2-40B4-BE49-F238E27FC236}">
                <a16:creationId xmlns:a16="http://schemas.microsoft.com/office/drawing/2014/main" id="{EAF9429F-CFDF-1344-B3F2-0047E1BD4674}"/>
              </a:ext>
            </a:extLst>
          </p:cNvPr>
          <p:cNvSpPr txBox="1"/>
          <p:nvPr/>
        </p:nvSpPr>
        <p:spPr>
          <a:xfrm>
            <a:off x="9682547" y="5503397"/>
            <a:ext cx="615874" cy="215444"/>
          </a:xfrm>
          <a:prstGeom prst="rect">
            <a:avLst/>
          </a:prstGeom>
          <a:noFill/>
        </p:spPr>
        <p:txBody>
          <a:bodyPr wrap="none" rtlCol="0">
            <a:spAutoFit/>
          </a:bodyPr>
          <a:lstStyle/>
          <a:p>
            <a:r>
              <a:rPr lang="en-US" sz="800" dirty="0"/>
              <a:t>realized in</a:t>
            </a:r>
          </a:p>
        </p:txBody>
      </p:sp>
      <p:cxnSp>
        <p:nvCxnSpPr>
          <p:cNvPr id="215" name="Straight Arrow Connector 214">
            <a:extLst>
              <a:ext uri="{FF2B5EF4-FFF2-40B4-BE49-F238E27FC236}">
                <a16:creationId xmlns:a16="http://schemas.microsoft.com/office/drawing/2014/main" id="{79E07AE2-526A-9A41-A4FC-14011ED068DC}"/>
              </a:ext>
            </a:extLst>
          </p:cNvPr>
          <p:cNvCxnSpPr>
            <a:cxnSpLocks/>
            <a:stCxn id="186" idx="2"/>
            <a:endCxn id="191" idx="6"/>
          </p:cNvCxnSpPr>
          <p:nvPr/>
        </p:nvCxnSpPr>
        <p:spPr>
          <a:xfrm flipH="1">
            <a:off x="9604311" y="5671353"/>
            <a:ext cx="693652" cy="5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3F863BB4-5B67-EC45-BEC2-830C90888D1F}"/>
              </a:ext>
            </a:extLst>
          </p:cNvPr>
          <p:cNvSpPr/>
          <p:nvPr/>
        </p:nvSpPr>
        <p:spPr>
          <a:xfrm>
            <a:off x="8700952" y="6264964"/>
            <a:ext cx="1029523" cy="305675"/>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biospecimen</a:t>
            </a:r>
          </a:p>
        </p:txBody>
      </p:sp>
      <p:cxnSp>
        <p:nvCxnSpPr>
          <p:cNvPr id="76" name="Straight Arrow Connector 75">
            <a:extLst>
              <a:ext uri="{FF2B5EF4-FFF2-40B4-BE49-F238E27FC236}">
                <a16:creationId xmlns:a16="http://schemas.microsoft.com/office/drawing/2014/main" id="{EB935B3E-BAE1-EC43-BD79-54A0F310A961}"/>
              </a:ext>
            </a:extLst>
          </p:cNvPr>
          <p:cNvCxnSpPr>
            <a:cxnSpLocks/>
            <a:stCxn id="191" idx="4"/>
            <a:endCxn id="72" idx="0"/>
          </p:cNvCxnSpPr>
          <p:nvPr/>
        </p:nvCxnSpPr>
        <p:spPr>
          <a:xfrm>
            <a:off x="9191964" y="5864608"/>
            <a:ext cx="23749" cy="400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3875-E6D8-8742-9D4C-4BE8DBC82C32}"/>
              </a:ext>
            </a:extLst>
          </p:cNvPr>
          <p:cNvSpPr txBox="1"/>
          <p:nvPr/>
        </p:nvSpPr>
        <p:spPr>
          <a:xfrm>
            <a:off x="8393749" y="5938811"/>
            <a:ext cx="808235" cy="215444"/>
          </a:xfrm>
          <a:prstGeom prst="rect">
            <a:avLst/>
          </a:prstGeom>
          <a:noFill/>
        </p:spPr>
        <p:txBody>
          <a:bodyPr wrap="none" rtlCol="0">
            <a:spAutoFit/>
          </a:bodyPr>
          <a:lstStyle/>
          <a:p>
            <a:r>
              <a:rPr lang="en-US" sz="800" dirty="0"/>
              <a:t>has participant</a:t>
            </a:r>
          </a:p>
        </p:txBody>
      </p:sp>
      <p:sp>
        <p:nvSpPr>
          <p:cNvPr id="202" name="Oval 201">
            <a:extLst>
              <a:ext uri="{FF2B5EF4-FFF2-40B4-BE49-F238E27FC236}">
                <a16:creationId xmlns:a16="http://schemas.microsoft.com/office/drawing/2014/main" id="{7C4A9525-CE67-CD4B-B454-2A8C881DA7DA}"/>
              </a:ext>
            </a:extLst>
          </p:cNvPr>
          <p:cNvSpPr/>
          <p:nvPr/>
        </p:nvSpPr>
        <p:spPr>
          <a:xfrm>
            <a:off x="416876" y="3006301"/>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IAO: directive information content entity</a:t>
            </a:r>
          </a:p>
        </p:txBody>
      </p:sp>
      <p:sp>
        <p:nvSpPr>
          <p:cNvPr id="203" name="Oval 202">
            <a:extLst>
              <a:ext uri="{FF2B5EF4-FFF2-40B4-BE49-F238E27FC236}">
                <a16:creationId xmlns:a16="http://schemas.microsoft.com/office/drawing/2014/main" id="{4C55CA88-211E-F849-BDEF-7038FEA6B2D7}"/>
              </a:ext>
            </a:extLst>
          </p:cNvPr>
          <p:cNvSpPr/>
          <p:nvPr/>
        </p:nvSpPr>
        <p:spPr>
          <a:xfrm>
            <a:off x="2233549" y="2378065"/>
            <a:ext cx="1077399" cy="286811"/>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permission role</a:t>
            </a:r>
          </a:p>
        </p:txBody>
      </p:sp>
      <p:sp>
        <p:nvSpPr>
          <p:cNvPr id="204" name="Oval 203">
            <a:extLst>
              <a:ext uri="{FF2B5EF4-FFF2-40B4-BE49-F238E27FC236}">
                <a16:creationId xmlns:a16="http://schemas.microsoft.com/office/drawing/2014/main" id="{41A72AE1-BEF1-9C4A-978E-62A9CB424772}"/>
              </a:ext>
            </a:extLst>
          </p:cNvPr>
          <p:cNvSpPr/>
          <p:nvPr/>
        </p:nvSpPr>
        <p:spPr>
          <a:xfrm>
            <a:off x="3313417" y="2044070"/>
            <a:ext cx="966307" cy="36657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deontic power role</a:t>
            </a:r>
          </a:p>
        </p:txBody>
      </p:sp>
      <p:sp>
        <p:nvSpPr>
          <p:cNvPr id="207" name="Oval 206">
            <a:extLst>
              <a:ext uri="{FF2B5EF4-FFF2-40B4-BE49-F238E27FC236}">
                <a16:creationId xmlns:a16="http://schemas.microsoft.com/office/drawing/2014/main" id="{8E76DA09-BA64-434E-A536-CC6B6A3C64E4}"/>
              </a:ext>
            </a:extLst>
          </p:cNvPr>
          <p:cNvSpPr/>
          <p:nvPr/>
        </p:nvSpPr>
        <p:spPr>
          <a:xfrm>
            <a:off x="6170525" y="1597106"/>
            <a:ext cx="907328" cy="43021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act of authorization</a:t>
            </a:r>
          </a:p>
        </p:txBody>
      </p:sp>
      <p:sp>
        <p:nvSpPr>
          <p:cNvPr id="208" name="Oval 207">
            <a:extLst>
              <a:ext uri="{FF2B5EF4-FFF2-40B4-BE49-F238E27FC236}">
                <a16:creationId xmlns:a16="http://schemas.microsoft.com/office/drawing/2014/main" id="{4A6DA108-4D67-1B47-A383-3D78CA4901D4}"/>
              </a:ext>
            </a:extLst>
          </p:cNvPr>
          <p:cNvSpPr/>
          <p:nvPr/>
        </p:nvSpPr>
        <p:spPr>
          <a:xfrm>
            <a:off x="8103550" y="1700500"/>
            <a:ext cx="854475" cy="34444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investigation</a:t>
            </a:r>
          </a:p>
        </p:txBody>
      </p:sp>
      <p:sp>
        <p:nvSpPr>
          <p:cNvPr id="209" name="Oval 208">
            <a:extLst>
              <a:ext uri="{FF2B5EF4-FFF2-40B4-BE49-F238E27FC236}">
                <a16:creationId xmlns:a16="http://schemas.microsoft.com/office/drawing/2014/main" id="{ECA324DB-7168-4944-9762-A04B75571A5E}"/>
              </a:ext>
            </a:extLst>
          </p:cNvPr>
          <p:cNvSpPr/>
          <p:nvPr/>
        </p:nvSpPr>
        <p:spPr>
          <a:xfrm>
            <a:off x="9031933" y="1891151"/>
            <a:ext cx="912571" cy="307583"/>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OBIB: specimen</a:t>
            </a:r>
          </a:p>
        </p:txBody>
      </p:sp>
      <p:sp>
        <p:nvSpPr>
          <p:cNvPr id="210" name="Oval 209">
            <a:extLst>
              <a:ext uri="{FF2B5EF4-FFF2-40B4-BE49-F238E27FC236}">
                <a16:creationId xmlns:a16="http://schemas.microsoft.com/office/drawing/2014/main" id="{20CCF496-1718-8E4C-BCD8-30654033256A}"/>
              </a:ext>
            </a:extLst>
          </p:cNvPr>
          <p:cNvSpPr/>
          <p:nvPr/>
        </p:nvSpPr>
        <p:spPr>
          <a:xfrm>
            <a:off x="1442731" y="2694262"/>
            <a:ext cx="915138" cy="29777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patient role</a:t>
            </a:r>
          </a:p>
        </p:txBody>
      </p:sp>
      <p:sp>
        <p:nvSpPr>
          <p:cNvPr id="211" name="Oval 210">
            <a:extLst>
              <a:ext uri="{FF2B5EF4-FFF2-40B4-BE49-F238E27FC236}">
                <a16:creationId xmlns:a16="http://schemas.microsoft.com/office/drawing/2014/main" id="{642EB478-8607-2942-8992-D0EAD383420C}"/>
              </a:ext>
            </a:extLst>
          </p:cNvPr>
          <p:cNvSpPr/>
          <p:nvPr/>
        </p:nvSpPr>
        <p:spPr>
          <a:xfrm>
            <a:off x="10188326" y="1973001"/>
            <a:ext cx="611913" cy="54190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NCIT: homo sapiens</a:t>
            </a:r>
          </a:p>
        </p:txBody>
      </p:sp>
      <p:sp>
        <p:nvSpPr>
          <p:cNvPr id="212" name="Oval 211">
            <a:extLst>
              <a:ext uri="{FF2B5EF4-FFF2-40B4-BE49-F238E27FC236}">
                <a16:creationId xmlns:a16="http://schemas.microsoft.com/office/drawing/2014/main" id="{C5B40C9F-54FD-6A48-A192-F62E9AF55260}"/>
              </a:ext>
            </a:extLst>
          </p:cNvPr>
          <p:cNvSpPr/>
          <p:nvPr/>
        </p:nvSpPr>
        <p:spPr>
          <a:xfrm>
            <a:off x="7213620" y="1448582"/>
            <a:ext cx="756887" cy="615128"/>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informed consent process</a:t>
            </a:r>
          </a:p>
        </p:txBody>
      </p:sp>
      <p:grpSp>
        <p:nvGrpSpPr>
          <p:cNvPr id="50" name="Group 49">
            <a:extLst>
              <a:ext uri="{FF2B5EF4-FFF2-40B4-BE49-F238E27FC236}">
                <a16:creationId xmlns:a16="http://schemas.microsoft.com/office/drawing/2014/main" id="{60911D81-BABB-8E43-A2FB-A6D73DBAA62E}"/>
              </a:ext>
            </a:extLst>
          </p:cNvPr>
          <p:cNvGrpSpPr/>
          <p:nvPr/>
        </p:nvGrpSpPr>
        <p:grpSpPr>
          <a:xfrm>
            <a:off x="613169" y="4978835"/>
            <a:ext cx="1047773" cy="770639"/>
            <a:chOff x="613170" y="5348149"/>
            <a:chExt cx="603735" cy="433124"/>
          </a:xfrm>
        </p:grpSpPr>
        <p:sp>
          <p:nvSpPr>
            <p:cNvPr id="236" name="Oval 235"/>
            <p:cNvSpPr/>
            <p:nvPr/>
          </p:nvSpPr>
          <p:spPr>
            <a:xfrm>
              <a:off x="613170" y="5610687"/>
              <a:ext cx="198931" cy="170586"/>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dirty="0"/>
            </a:p>
          </p:txBody>
        </p:sp>
        <p:sp>
          <p:nvSpPr>
            <p:cNvPr id="241" name="TextBox 240"/>
            <p:cNvSpPr txBox="1"/>
            <p:nvPr/>
          </p:nvSpPr>
          <p:spPr>
            <a:xfrm>
              <a:off x="822316" y="5622022"/>
              <a:ext cx="394589" cy="138384"/>
            </a:xfrm>
            <a:prstGeom prst="rect">
              <a:avLst/>
            </a:prstGeom>
            <a:noFill/>
          </p:spPr>
          <p:txBody>
            <a:bodyPr wrap="none" rtlCol="0">
              <a:spAutoFit/>
            </a:bodyPr>
            <a:lstStyle/>
            <a:p>
              <a:r>
                <a:rPr lang="en-US" sz="1000" dirty="0"/>
                <a:t>Particular</a:t>
              </a:r>
            </a:p>
          </p:txBody>
        </p:sp>
        <p:sp>
          <p:nvSpPr>
            <p:cNvPr id="216" name="Oval 215">
              <a:extLst>
                <a:ext uri="{FF2B5EF4-FFF2-40B4-BE49-F238E27FC236}">
                  <a16:creationId xmlns:a16="http://schemas.microsoft.com/office/drawing/2014/main" id="{E22B2CC1-1421-704E-B965-373963EB5E62}"/>
                </a:ext>
              </a:extLst>
            </p:cNvPr>
            <p:cNvSpPr/>
            <p:nvPr/>
          </p:nvSpPr>
          <p:spPr>
            <a:xfrm>
              <a:off x="616966" y="5348149"/>
              <a:ext cx="198931" cy="17058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dirty="0"/>
            </a:p>
          </p:txBody>
        </p:sp>
        <p:sp>
          <p:nvSpPr>
            <p:cNvPr id="217" name="TextBox 216">
              <a:extLst>
                <a:ext uri="{FF2B5EF4-FFF2-40B4-BE49-F238E27FC236}">
                  <a16:creationId xmlns:a16="http://schemas.microsoft.com/office/drawing/2014/main" id="{3D873C66-B1F0-A24B-ACEB-EB4039C0ED9D}"/>
                </a:ext>
              </a:extLst>
            </p:cNvPr>
            <p:cNvSpPr txBox="1"/>
            <p:nvPr/>
          </p:nvSpPr>
          <p:spPr>
            <a:xfrm>
              <a:off x="826112" y="5359484"/>
              <a:ext cx="385352" cy="138384"/>
            </a:xfrm>
            <a:prstGeom prst="rect">
              <a:avLst/>
            </a:prstGeom>
            <a:noFill/>
          </p:spPr>
          <p:txBody>
            <a:bodyPr wrap="none" rtlCol="0">
              <a:spAutoFit/>
            </a:bodyPr>
            <a:lstStyle/>
            <a:p>
              <a:r>
                <a:rPr lang="en-US" sz="1000" dirty="0"/>
                <a:t>Universal</a:t>
              </a:r>
              <a:endParaRPr lang="en-US" sz="700" dirty="0"/>
            </a:p>
          </p:txBody>
        </p:sp>
      </p:grpSp>
      <p:sp>
        <p:nvSpPr>
          <p:cNvPr id="218" name="Oval 217">
            <a:extLst>
              <a:ext uri="{FF2B5EF4-FFF2-40B4-BE49-F238E27FC236}">
                <a16:creationId xmlns:a16="http://schemas.microsoft.com/office/drawing/2014/main" id="{9D04CCA8-2618-474D-B6DD-F78184D107DE}"/>
              </a:ext>
            </a:extLst>
          </p:cNvPr>
          <p:cNvSpPr/>
          <p:nvPr/>
        </p:nvSpPr>
        <p:spPr>
          <a:xfrm>
            <a:off x="11203827" y="2264119"/>
            <a:ext cx="867014" cy="333613"/>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organization</a:t>
            </a:r>
          </a:p>
        </p:txBody>
      </p:sp>
      <p:sp>
        <p:nvSpPr>
          <p:cNvPr id="221" name="Oval 220">
            <a:extLst>
              <a:ext uri="{FF2B5EF4-FFF2-40B4-BE49-F238E27FC236}">
                <a16:creationId xmlns:a16="http://schemas.microsoft.com/office/drawing/2014/main" id="{D1FF4FD8-366E-3042-80D9-FE27827E9B44}"/>
              </a:ext>
            </a:extLst>
          </p:cNvPr>
          <p:cNvSpPr/>
          <p:nvPr/>
        </p:nvSpPr>
        <p:spPr>
          <a:xfrm>
            <a:off x="416876" y="1738722"/>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BFO: generically dependent continuant</a:t>
            </a:r>
          </a:p>
        </p:txBody>
      </p:sp>
      <p:sp>
        <p:nvSpPr>
          <p:cNvPr id="222" name="Oval 221">
            <a:extLst>
              <a:ext uri="{FF2B5EF4-FFF2-40B4-BE49-F238E27FC236}">
                <a16:creationId xmlns:a16="http://schemas.microsoft.com/office/drawing/2014/main" id="{AD684C33-8C5E-D84B-BEEB-025DA2E338DC}"/>
              </a:ext>
            </a:extLst>
          </p:cNvPr>
          <p:cNvSpPr/>
          <p:nvPr/>
        </p:nvSpPr>
        <p:spPr>
          <a:xfrm>
            <a:off x="2309779" y="1308883"/>
            <a:ext cx="541652" cy="33930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BFO: role</a:t>
            </a:r>
          </a:p>
        </p:txBody>
      </p:sp>
      <p:sp>
        <p:nvSpPr>
          <p:cNvPr id="223" name="Oval 222">
            <a:extLst>
              <a:ext uri="{FF2B5EF4-FFF2-40B4-BE49-F238E27FC236}">
                <a16:creationId xmlns:a16="http://schemas.microsoft.com/office/drawing/2014/main" id="{2467B769-0736-E540-924E-5968BFC08A5C}"/>
              </a:ext>
            </a:extLst>
          </p:cNvPr>
          <p:cNvSpPr/>
          <p:nvPr/>
        </p:nvSpPr>
        <p:spPr>
          <a:xfrm>
            <a:off x="7040991" y="694985"/>
            <a:ext cx="541652" cy="33930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BFO: process</a:t>
            </a:r>
          </a:p>
        </p:txBody>
      </p:sp>
      <p:sp>
        <p:nvSpPr>
          <p:cNvPr id="224" name="Oval 223">
            <a:extLst>
              <a:ext uri="{FF2B5EF4-FFF2-40B4-BE49-F238E27FC236}">
                <a16:creationId xmlns:a16="http://schemas.microsoft.com/office/drawing/2014/main" id="{D8176B44-295F-114C-94D4-8F024A879D51}"/>
              </a:ext>
            </a:extLst>
          </p:cNvPr>
          <p:cNvSpPr/>
          <p:nvPr/>
        </p:nvSpPr>
        <p:spPr>
          <a:xfrm>
            <a:off x="10181286" y="1087576"/>
            <a:ext cx="1358742" cy="33930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BFO: material entity</a:t>
            </a:r>
          </a:p>
        </p:txBody>
      </p:sp>
      <p:cxnSp>
        <p:nvCxnSpPr>
          <p:cNvPr id="5" name="Straight Arrow Connector 4">
            <a:extLst>
              <a:ext uri="{FF2B5EF4-FFF2-40B4-BE49-F238E27FC236}">
                <a16:creationId xmlns:a16="http://schemas.microsoft.com/office/drawing/2014/main" id="{7A42FA5B-1F46-B04F-9B12-3F0A8858306E}"/>
              </a:ext>
            </a:extLst>
          </p:cNvPr>
          <p:cNvCxnSpPr>
            <a:cxnSpLocks/>
            <a:stCxn id="202" idx="0"/>
            <a:endCxn id="221" idx="4"/>
          </p:cNvCxnSpPr>
          <p:nvPr/>
        </p:nvCxnSpPr>
        <p:spPr>
          <a:xfrm flipV="1">
            <a:off x="923498" y="2312344"/>
            <a:ext cx="0" cy="6939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0C012F65-58D2-5B4C-9C92-DE503C227363}"/>
              </a:ext>
            </a:extLst>
          </p:cNvPr>
          <p:cNvCxnSpPr>
            <a:cxnSpLocks/>
            <a:stCxn id="210" idx="0"/>
            <a:endCxn id="222" idx="4"/>
          </p:cNvCxnSpPr>
          <p:nvPr/>
        </p:nvCxnSpPr>
        <p:spPr>
          <a:xfrm flipV="1">
            <a:off x="1900300" y="1648185"/>
            <a:ext cx="680305" cy="10460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BE9C93A0-ACCD-3F49-B7F5-3F3E0DBED3DE}"/>
              </a:ext>
            </a:extLst>
          </p:cNvPr>
          <p:cNvCxnSpPr>
            <a:cxnSpLocks/>
            <a:stCxn id="203" idx="0"/>
            <a:endCxn id="222" idx="4"/>
          </p:cNvCxnSpPr>
          <p:nvPr/>
        </p:nvCxnSpPr>
        <p:spPr>
          <a:xfrm flipH="1" flipV="1">
            <a:off x="2580605" y="1648185"/>
            <a:ext cx="191644" cy="72988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85BB523-1A88-6548-87CA-14EBE00C2653}"/>
              </a:ext>
            </a:extLst>
          </p:cNvPr>
          <p:cNvCxnSpPr>
            <a:cxnSpLocks/>
            <a:stCxn id="204" idx="0"/>
            <a:endCxn id="222" idx="4"/>
          </p:cNvCxnSpPr>
          <p:nvPr/>
        </p:nvCxnSpPr>
        <p:spPr>
          <a:xfrm flipH="1" flipV="1">
            <a:off x="2580605" y="1648185"/>
            <a:ext cx="1215966" cy="3958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268B4725-C35E-5F41-8569-3F5474BACE75}"/>
              </a:ext>
            </a:extLst>
          </p:cNvPr>
          <p:cNvCxnSpPr>
            <a:cxnSpLocks/>
            <a:stCxn id="207" idx="0"/>
            <a:endCxn id="223" idx="4"/>
          </p:cNvCxnSpPr>
          <p:nvPr/>
        </p:nvCxnSpPr>
        <p:spPr>
          <a:xfrm flipV="1">
            <a:off x="6624189" y="1034287"/>
            <a:ext cx="687628" cy="56281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07DBA449-2449-C243-BD2B-35E8D01EE8D9}"/>
              </a:ext>
            </a:extLst>
          </p:cNvPr>
          <p:cNvCxnSpPr>
            <a:cxnSpLocks/>
            <a:stCxn id="212" idx="0"/>
            <a:endCxn id="223" idx="4"/>
          </p:cNvCxnSpPr>
          <p:nvPr/>
        </p:nvCxnSpPr>
        <p:spPr>
          <a:xfrm flipH="1" flipV="1">
            <a:off x="7311817" y="1034287"/>
            <a:ext cx="280247" cy="4142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25E24EA7-79B1-0749-B38D-014ED175ABC4}"/>
              </a:ext>
            </a:extLst>
          </p:cNvPr>
          <p:cNvCxnSpPr>
            <a:cxnSpLocks/>
            <a:stCxn id="208" idx="0"/>
            <a:endCxn id="223" idx="4"/>
          </p:cNvCxnSpPr>
          <p:nvPr/>
        </p:nvCxnSpPr>
        <p:spPr>
          <a:xfrm flipH="1" flipV="1">
            <a:off x="7311817" y="1034287"/>
            <a:ext cx="1218971" cy="66621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39C20175-3CE9-8740-BC45-3F1422320448}"/>
              </a:ext>
            </a:extLst>
          </p:cNvPr>
          <p:cNvCxnSpPr>
            <a:cxnSpLocks/>
            <a:stCxn id="209" idx="0"/>
            <a:endCxn id="224" idx="4"/>
          </p:cNvCxnSpPr>
          <p:nvPr/>
        </p:nvCxnSpPr>
        <p:spPr>
          <a:xfrm flipV="1">
            <a:off x="9488219" y="1426878"/>
            <a:ext cx="1372438" cy="4642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98195BDC-B952-0245-9484-2A06377F422B}"/>
              </a:ext>
            </a:extLst>
          </p:cNvPr>
          <p:cNvCxnSpPr>
            <a:cxnSpLocks/>
            <a:stCxn id="211" idx="0"/>
            <a:endCxn id="224" idx="4"/>
          </p:cNvCxnSpPr>
          <p:nvPr/>
        </p:nvCxnSpPr>
        <p:spPr>
          <a:xfrm flipV="1">
            <a:off x="10494283" y="1426878"/>
            <a:ext cx="366374" cy="5461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AA9929D3-19ED-9848-8F55-C1D57CB76613}"/>
              </a:ext>
            </a:extLst>
          </p:cNvPr>
          <p:cNvCxnSpPr>
            <a:cxnSpLocks/>
            <a:stCxn id="218" idx="0"/>
            <a:endCxn id="224" idx="4"/>
          </p:cNvCxnSpPr>
          <p:nvPr/>
        </p:nvCxnSpPr>
        <p:spPr>
          <a:xfrm flipH="1" flipV="1">
            <a:off x="10860657" y="1426878"/>
            <a:ext cx="776677" cy="83724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E1B570C3-307A-0945-A521-80A782190857}"/>
              </a:ext>
            </a:extLst>
          </p:cNvPr>
          <p:cNvSpPr txBox="1"/>
          <p:nvPr/>
        </p:nvSpPr>
        <p:spPr>
          <a:xfrm>
            <a:off x="636626" y="2544813"/>
            <a:ext cx="320922" cy="215444"/>
          </a:xfrm>
          <a:prstGeom prst="rect">
            <a:avLst/>
          </a:prstGeom>
          <a:noFill/>
        </p:spPr>
        <p:txBody>
          <a:bodyPr wrap="none" rtlCol="0">
            <a:spAutoFit/>
          </a:bodyPr>
          <a:lstStyle/>
          <a:p>
            <a:r>
              <a:rPr lang="en-US" sz="800" dirty="0"/>
              <a:t>is a</a:t>
            </a:r>
          </a:p>
        </p:txBody>
      </p:sp>
      <p:sp>
        <p:nvSpPr>
          <p:cNvPr id="237" name="TextBox 236">
            <a:extLst>
              <a:ext uri="{FF2B5EF4-FFF2-40B4-BE49-F238E27FC236}">
                <a16:creationId xmlns:a16="http://schemas.microsoft.com/office/drawing/2014/main" id="{5654A994-5DFA-C843-9B75-C493A240D0D2}"/>
              </a:ext>
            </a:extLst>
          </p:cNvPr>
          <p:cNvSpPr txBox="1"/>
          <p:nvPr/>
        </p:nvSpPr>
        <p:spPr>
          <a:xfrm>
            <a:off x="1852122" y="2140541"/>
            <a:ext cx="320922" cy="215444"/>
          </a:xfrm>
          <a:prstGeom prst="rect">
            <a:avLst/>
          </a:prstGeom>
          <a:noFill/>
        </p:spPr>
        <p:txBody>
          <a:bodyPr wrap="none" rtlCol="0">
            <a:spAutoFit/>
          </a:bodyPr>
          <a:lstStyle/>
          <a:p>
            <a:r>
              <a:rPr lang="en-US" sz="800" dirty="0"/>
              <a:t>is a</a:t>
            </a:r>
          </a:p>
        </p:txBody>
      </p:sp>
      <p:sp>
        <p:nvSpPr>
          <p:cNvPr id="238" name="TextBox 237">
            <a:extLst>
              <a:ext uri="{FF2B5EF4-FFF2-40B4-BE49-F238E27FC236}">
                <a16:creationId xmlns:a16="http://schemas.microsoft.com/office/drawing/2014/main" id="{51DABD26-36FD-CB46-A604-FDA26736B76A}"/>
              </a:ext>
            </a:extLst>
          </p:cNvPr>
          <p:cNvSpPr txBox="1"/>
          <p:nvPr/>
        </p:nvSpPr>
        <p:spPr>
          <a:xfrm>
            <a:off x="2417590" y="1992970"/>
            <a:ext cx="320922" cy="215444"/>
          </a:xfrm>
          <a:prstGeom prst="rect">
            <a:avLst/>
          </a:prstGeom>
          <a:noFill/>
        </p:spPr>
        <p:txBody>
          <a:bodyPr wrap="none" rtlCol="0">
            <a:spAutoFit/>
          </a:bodyPr>
          <a:lstStyle/>
          <a:p>
            <a:r>
              <a:rPr lang="en-US" sz="800" dirty="0"/>
              <a:t>is a</a:t>
            </a:r>
          </a:p>
        </p:txBody>
      </p:sp>
      <p:sp>
        <p:nvSpPr>
          <p:cNvPr id="239" name="TextBox 238">
            <a:extLst>
              <a:ext uri="{FF2B5EF4-FFF2-40B4-BE49-F238E27FC236}">
                <a16:creationId xmlns:a16="http://schemas.microsoft.com/office/drawing/2014/main" id="{9F1F4E94-2CB9-D04F-9EB3-023EBA3408FC}"/>
              </a:ext>
            </a:extLst>
          </p:cNvPr>
          <p:cNvSpPr txBox="1"/>
          <p:nvPr/>
        </p:nvSpPr>
        <p:spPr>
          <a:xfrm>
            <a:off x="3194884" y="1701826"/>
            <a:ext cx="320922" cy="215444"/>
          </a:xfrm>
          <a:prstGeom prst="rect">
            <a:avLst/>
          </a:prstGeom>
          <a:noFill/>
        </p:spPr>
        <p:txBody>
          <a:bodyPr wrap="none" rtlCol="0">
            <a:spAutoFit/>
          </a:bodyPr>
          <a:lstStyle/>
          <a:p>
            <a:r>
              <a:rPr lang="en-US" sz="800" dirty="0"/>
              <a:t>is a</a:t>
            </a:r>
          </a:p>
        </p:txBody>
      </p:sp>
      <p:sp>
        <p:nvSpPr>
          <p:cNvPr id="240" name="TextBox 239">
            <a:extLst>
              <a:ext uri="{FF2B5EF4-FFF2-40B4-BE49-F238E27FC236}">
                <a16:creationId xmlns:a16="http://schemas.microsoft.com/office/drawing/2014/main" id="{68EA0878-7309-6148-A623-0F0BEF7AFDFB}"/>
              </a:ext>
            </a:extLst>
          </p:cNvPr>
          <p:cNvSpPr txBox="1"/>
          <p:nvPr/>
        </p:nvSpPr>
        <p:spPr>
          <a:xfrm>
            <a:off x="6565702" y="1280989"/>
            <a:ext cx="320922" cy="215444"/>
          </a:xfrm>
          <a:prstGeom prst="rect">
            <a:avLst/>
          </a:prstGeom>
          <a:noFill/>
        </p:spPr>
        <p:txBody>
          <a:bodyPr wrap="none" rtlCol="0">
            <a:spAutoFit/>
          </a:bodyPr>
          <a:lstStyle/>
          <a:p>
            <a:r>
              <a:rPr lang="en-US" sz="800" dirty="0"/>
              <a:t>is a</a:t>
            </a:r>
          </a:p>
        </p:txBody>
      </p:sp>
      <p:sp>
        <p:nvSpPr>
          <p:cNvPr id="242" name="TextBox 241">
            <a:extLst>
              <a:ext uri="{FF2B5EF4-FFF2-40B4-BE49-F238E27FC236}">
                <a16:creationId xmlns:a16="http://schemas.microsoft.com/office/drawing/2014/main" id="{A7AD29A4-CC4C-A247-A508-CBD2F3651600}"/>
              </a:ext>
            </a:extLst>
          </p:cNvPr>
          <p:cNvSpPr txBox="1"/>
          <p:nvPr/>
        </p:nvSpPr>
        <p:spPr>
          <a:xfrm>
            <a:off x="7203491" y="1198935"/>
            <a:ext cx="320922" cy="215444"/>
          </a:xfrm>
          <a:prstGeom prst="rect">
            <a:avLst/>
          </a:prstGeom>
          <a:noFill/>
        </p:spPr>
        <p:txBody>
          <a:bodyPr wrap="none" rtlCol="0">
            <a:spAutoFit/>
          </a:bodyPr>
          <a:lstStyle/>
          <a:p>
            <a:r>
              <a:rPr lang="en-US" sz="800" dirty="0"/>
              <a:t>is a</a:t>
            </a:r>
          </a:p>
        </p:txBody>
      </p:sp>
      <p:sp>
        <p:nvSpPr>
          <p:cNvPr id="243" name="TextBox 242">
            <a:extLst>
              <a:ext uri="{FF2B5EF4-FFF2-40B4-BE49-F238E27FC236}">
                <a16:creationId xmlns:a16="http://schemas.microsoft.com/office/drawing/2014/main" id="{D4F8279E-E4D6-FC41-9A1A-E79F6070559C}"/>
              </a:ext>
            </a:extLst>
          </p:cNvPr>
          <p:cNvSpPr txBox="1"/>
          <p:nvPr/>
        </p:nvSpPr>
        <p:spPr>
          <a:xfrm>
            <a:off x="7910318" y="1198935"/>
            <a:ext cx="320922" cy="215444"/>
          </a:xfrm>
          <a:prstGeom prst="rect">
            <a:avLst/>
          </a:prstGeom>
          <a:noFill/>
        </p:spPr>
        <p:txBody>
          <a:bodyPr wrap="none" rtlCol="0">
            <a:spAutoFit/>
          </a:bodyPr>
          <a:lstStyle/>
          <a:p>
            <a:r>
              <a:rPr lang="en-US" sz="800" dirty="0"/>
              <a:t>is a</a:t>
            </a:r>
          </a:p>
        </p:txBody>
      </p:sp>
      <p:sp>
        <p:nvSpPr>
          <p:cNvPr id="244" name="TextBox 243">
            <a:extLst>
              <a:ext uri="{FF2B5EF4-FFF2-40B4-BE49-F238E27FC236}">
                <a16:creationId xmlns:a16="http://schemas.microsoft.com/office/drawing/2014/main" id="{37A93191-347F-684F-94A6-A19DAC91B0F8}"/>
              </a:ext>
            </a:extLst>
          </p:cNvPr>
          <p:cNvSpPr txBox="1"/>
          <p:nvPr/>
        </p:nvSpPr>
        <p:spPr>
          <a:xfrm>
            <a:off x="9816558" y="1505777"/>
            <a:ext cx="320922" cy="215444"/>
          </a:xfrm>
          <a:prstGeom prst="rect">
            <a:avLst/>
          </a:prstGeom>
          <a:noFill/>
        </p:spPr>
        <p:txBody>
          <a:bodyPr wrap="none" rtlCol="0">
            <a:spAutoFit/>
          </a:bodyPr>
          <a:lstStyle/>
          <a:p>
            <a:r>
              <a:rPr lang="en-US" sz="800" dirty="0"/>
              <a:t>is a</a:t>
            </a:r>
          </a:p>
        </p:txBody>
      </p:sp>
      <p:sp>
        <p:nvSpPr>
          <p:cNvPr id="245" name="TextBox 244">
            <a:extLst>
              <a:ext uri="{FF2B5EF4-FFF2-40B4-BE49-F238E27FC236}">
                <a16:creationId xmlns:a16="http://schemas.microsoft.com/office/drawing/2014/main" id="{8FAFB844-2619-8749-93BE-E3B507BF0C65}"/>
              </a:ext>
            </a:extLst>
          </p:cNvPr>
          <p:cNvSpPr txBox="1"/>
          <p:nvPr/>
        </p:nvSpPr>
        <p:spPr>
          <a:xfrm>
            <a:off x="10333821" y="1670119"/>
            <a:ext cx="320922" cy="215444"/>
          </a:xfrm>
          <a:prstGeom prst="rect">
            <a:avLst/>
          </a:prstGeom>
          <a:noFill/>
        </p:spPr>
        <p:txBody>
          <a:bodyPr wrap="none" rtlCol="0">
            <a:spAutoFit/>
          </a:bodyPr>
          <a:lstStyle/>
          <a:p>
            <a:r>
              <a:rPr lang="en-US" sz="800" dirty="0"/>
              <a:t>is a</a:t>
            </a:r>
          </a:p>
        </p:txBody>
      </p:sp>
      <p:sp>
        <p:nvSpPr>
          <p:cNvPr id="246" name="TextBox 245">
            <a:extLst>
              <a:ext uri="{FF2B5EF4-FFF2-40B4-BE49-F238E27FC236}">
                <a16:creationId xmlns:a16="http://schemas.microsoft.com/office/drawing/2014/main" id="{E9C083D4-05DD-5548-B105-DF7315018172}"/>
              </a:ext>
            </a:extLst>
          </p:cNvPr>
          <p:cNvSpPr txBox="1"/>
          <p:nvPr/>
        </p:nvSpPr>
        <p:spPr>
          <a:xfrm>
            <a:off x="11297967" y="1748590"/>
            <a:ext cx="320922" cy="215444"/>
          </a:xfrm>
          <a:prstGeom prst="rect">
            <a:avLst/>
          </a:prstGeom>
          <a:noFill/>
        </p:spPr>
        <p:txBody>
          <a:bodyPr wrap="none" rtlCol="0">
            <a:spAutoFit/>
          </a:bodyPr>
          <a:lstStyle/>
          <a:p>
            <a:r>
              <a:rPr lang="en-US" sz="800" dirty="0"/>
              <a:t>is a</a:t>
            </a:r>
          </a:p>
        </p:txBody>
      </p:sp>
      <p:sp>
        <p:nvSpPr>
          <p:cNvPr id="247" name="Oval 246">
            <a:extLst>
              <a:ext uri="{FF2B5EF4-FFF2-40B4-BE49-F238E27FC236}">
                <a16:creationId xmlns:a16="http://schemas.microsoft.com/office/drawing/2014/main" id="{6B28E80C-6A5C-0745-A59F-3C02CD05F239}"/>
              </a:ext>
            </a:extLst>
          </p:cNvPr>
          <p:cNvSpPr/>
          <p:nvPr/>
        </p:nvSpPr>
        <p:spPr>
          <a:xfrm>
            <a:off x="4307770" y="1870442"/>
            <a:ext cx="887854" cy="540199"/>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principal investigator role</a:t>
            </a:r>
          </a:p>
        </p:txBody>
      </p:sp>
      <p:cxnSp>
        <p:nvCxnSpPr>
          <p:cNvPr id="248" name="Straight Arrow Connector 247">
            <a:extLst>
              <a:ext uri="{FF2B5EF4-FFF2-40B4-BE49-F238E27FC236}">
                <a16:creationId xmlns:a16="http://schemas.microsoft.com/office/drawing/2014/main" id="{81340D5D-D234-3348-A535-9EDD61A5CA16}"/>
              </a:ext>
            </a:extLst>
          </p:cNvPr>
          <p:cNvCxnSpPr>
            <a:cxnSpLocks/>
            <a:stCxn id="247" idx="0"/>
            <a:endCxn id="222" idx="4"/>
          </p:cNvCxnSpPr>
          <p:nvPr/>
        </p:nvCxnSpPr>
        <p:spPr>
          <a:xfrm flipH="1" flipV="1">
            <a:off x="2580605" y="1648185"/>
            <a:ext cx="2171092" cy="2222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FCF38485-5D4E-2042-B9DC-F40956E159BF}"/>
              </a:ext>
            </a:extLst>
          </p:cNvPr>
          <p:cNvSpPr txBox="1"/>
          <p:nvPr/>
        </p:nvSpPr>
        <p:spPr>
          <a:xfrm>
            <a:off x="3396945" y="1560271"/>
            <a:ext cx="320922" cy="215444"/>
          </a:xfrm>
          <a:prstGeom prst="rect">
            <a:avLst/>
          </a:prstGeom>
          <a:noFill/>
        </p:spPr>
        <p:txBody>
          <a:bodyPr wrap="none" rtlCol="0">
            <a:spAutoFit/>
          </a:bodyPr>
          <a:lstStyle/>
          <a:p>
            <a:r>
              <a:rPr lang="en-US" sz="800" dirty="0"/>
              <a:t>is a</a:t>
            </a:r>
          </a:p>
        </p:txBody>
      </p:sp>
      <p:sp>
        <p:nvSpPr>
          <p:cNvPr id="250" name="Oval 249">
            <a:extLst>
              <a:ext uri="{FF2B5EF4-FFF2-40B4-BE49-F238E27FC236}">
                <a16:creationId xmlns:a16="http://schemas.microsoft.com/office/drawing/2014/main" id="{789E3CD1-FFD8-DB46-9791-02413BC31747}"/>
              </a:ext>
            </a:extLst>
          </p:cNvPr>
          <p:cNvSpPr/>
          <p:nvPr/>
        </p:nvSpPr>
        <p:spPr>
          <a:xfrm>
            <a:off x="5052418" y="1567550"/>
            <a:ext cx="907328" cy="43021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act of consent</a:t>
            </a:r>
          </a:p>
        </p:txBody>
      </p:sp>
      <p:cxnSp>
        <p:nvCxnSpPr>
          <p:cNvPr id="251" name="Straight Arrow Connector 250">
            <a:extLst>
              <a:ext uri="{FF2B5EF4-FFF2-40B4-BE49-F238E27FC236}">
                <a16:creationId xmlns:a16="http://schemas.microsoft.com/office/drawing/2014/main" id="{85F198B9-A7A0-5C43-8993-385BBEE9B468}"/>
              </a:ext>
            </a:extLst>
          </p:cNvPr>
          <p:cNvCxnSpPr>
            <a:cxnSpLocks/>
            <a:stCxn id="250" idx="0"/>
            <a:endCxn id="223" idx="4"/>
          </p:cNvCxnSpPr>
          <p:nvPr/>
        </p:nvCxnSpPr>
        <p:spPr>
          <a:xfrm flipV="1">
            <a:off x="5506082" y="1034287"/>
            <a:ext cx="1805735" cy="53326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DBF1CCF2-BD20-0444-A611-581332B8615A}"/>
              </a:ext>
            </a:extLst>
          </p:cNvPr>
          <p:cNvSpPr txBox="1"/>
          <p:nvPr/>
        </p:nvSpPr>
        <p:spPr>
          <a:xfrm>
            <a:off x="6001813" y="1179263"/>
            <a:ext cx="320922" cy="215444"/>
          </a:xfrm>
          <a:prstGeom prst="rect">
            <a:avLst/>
          </a:prstGeom>
          <a:noFill/>
        </p:spPr>
        <p:txBody>
          <a:bodyPr wrap="none" rtlCol="0">
            <a:spAutoFit/>
          </a:bodyPr>
          <a:lstStyle/>
          <a:p>
            <a:r>
              <a:rPr lang="en-US" sz="800" dirty="0"/>
              <a:t>is a</a:t>
            </a:r>
          </a:p>
        </p:txBody>
      </p:sp>
      <p:sp>
        <p:nvSpPr>
          <p:cNvPr id="2" name="Slide Number Placeholder 1">
            <a:extLst>
              <a:ext uri="{FF2B5EF4-FFF2-40B4-BE49-F238E27FC236}">
                <a16:creationId xmlns:a16="http://schemas.microsoft.com/office/drawing/2014/main" id="{4C674DDF-EC52-654F-A2E1-DFE8502B76C8}"/>
              </a:ext>
            </a:extLst>
          </p:cNvPr>
          <p:cNvSpPr>
            <a:spLocks noGrp="1"/>
          </p:cNvSpPr>
          <p:nvPr>
            <p:ph type="sldNum" sz="quarter" idx="12"/>
          </p:nvPr>
        </p:nvSpPr>
        <p:spPr/>
        <p:txBody>
          <a:bodyPr/>
          <a:lstStyle/>
          <a:p>
            <a:fld id="{5DF16759-EFA5-A34C-8259-B744E9EC865C}" type="slidenum">
              <a:rPr lang="en-US" smtClean="0"/>
              <a:t>41</a:t>
            </a:fld>
            <a:endParaRPr lang="en-US"/>
          </a:p>
        </p:txBody>
      </p:sp>
    </p:spTree>
    <p:extLst>
      <p:ext uri="{BB962C8B-B14F-4D97-AF65-F5344CB8AC3E}">
        <p14:creationId xmlns:p14="http://schemas.microsoft.com/office/powerpoint/2010/main" val="1369998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ounded Rectangle 252">
            <a:extLst>
              <a:ext uri="{FF2B5EF4-FFF2-40B4-BE49-F238E27FC236}">
                <a16:creationId xmlns:a16="http://schemas.microsoft.com/office/drawing/2014/main" id="{462BF852-C221-9D41-B78A-1A4A573A185C}"/>
              </a:ext>
            </a:extLst>
          </p:cNvPr>
          <p:cNvSpPr/>
          <p:nvPr/>
        </p:nvSpPr>
        <p:spPr>
          <a:xfrm>
            <a:off x="-92626" y="0"/>
            <a:ext cx="12282688" cy="4009780"/>
          </a:xfrm>
          <a:prstGeom prst="round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60F0CB12-C567-794C-A51F-B71529654CFF}"/>
              </a:ext>
            </a:extLst>
          </p:cNvPr>
          <p:cNvSpPr/>
          <p:nvPr/>
        </p:nvSpPr>
        <p:spPr>
          <a:xfrm>
            <a:off x="3396945" y="2536654"/>
            <a:ext cx="8256576" cy="4321345"/>
          </a:xfrm>
          <a:prstGeom prst="round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808469" y="3672936"/>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deontic power role 1</a:t>
            </a:r>
          </a:p>
        </p:txBody>
      </p:sp>
      <p:sp>
        <p:nvSpPr>
          <p:cNvPr id="102" name="Oval 101"/>
          <p:cNvSpPr/>
          <p:nvPr/>
        </p:nvSpPr>
        <p:spPr>
          <a:xfrm>
            <a:off x="5494381" y="3670019"/>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research institution 1</a:t>
            </a:r>
          </a:p>
        </p:txBody>
      </p:sp>
      <p:sp>
        <p:nvSpPr>
          <p:cNvPr id="57" name="Oval 56">
            <a:extLst>
              <a:ext uri="{FF2B5EF4-FFF2-40B4-BE49-F238E27FC236}">
                <a16:creationId xmlns:a16="http://schemas.microsoft.com/office/drawing/2014/main" id="{08599574-1863-2E4B-99C4-02C0ED4E6856}"/>
              </a:ext>
            </a:extLst>
          </p:cNvPr>
          <p:cNvSpPr/>
          <p:nvPr/>
        </p:nvSpPr>
        <p:spPr>
          <a:xfrm>
            <a:off x="5526537" y="5104000"/>
            <a:ext cx="933094" cy="572492"/>
          </a:xfrm>
          <a:prstGeom prst="ellipse">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informed consent process</a:t>
            </a:r>
          </a:p>
        </p:txBody>
      </p:sp>
      <p:sp>
        <p:nvSpPr>
          <p:cNvPr id="58" name="Oval 57">
            <a:extLst>
              <a:ext uri="{FF2B5EF4-FFF2-40B4-BE49-F238E27FC236}">
                <a16:creationId xmlns:a16="http://schemas.microsoft.com/office/drawing/2014/main" id="{FFD7B51B-34C9-0943-AE24-D17C3D9D9994}"/>
              </a:ext>
            </a:extLst>
          </p:cNvPr>
          <p:cNvSpPr/>
          <p:nvPr/>
        </p:nvSpPr>
        <p:spPr>
          <a:xfrm>
            <a:off x="3808469" y="5104000"/>
            <a:ext cx="933094" cy="572492"/>
          </a:xfrm>
          <a:prstGeom prst="ellipse">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act of consent</a:t>
            </a:r>
          </a:p>
        </p:txBody>
      </p:sp>
      <p:sp>
        <p:nvSpPr>
          <p:cNvPr id="68" name="Oval 67">
            <a:extLst>
              <a:ext uri="{FF2B5EF4-FFF2-40B4-BE49-F238E27FC236}">
                <a16:creationId xmlns:a16="http://schemas.microsoft.com/office/drawing/2014/main" id="{C35237D5-7BF6-2441-8363-26A819F13071}"/>
              </a:ext>
            </a:extLst>
          </p:cNvPr>
          <p:cNvSpPr/>
          <p:nvPr/>
        </p:nvSpPr>
        <p:spPr>
          <a:xfrm>
            <a:off x="5526537" y="6097958"/>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patient role</a:t>
            </a:r>
          </a:p>
        </p:txBody>
      </p:sp>
      <p:sp>
        <p:nvSpPr>
          <p:cNvPr id="71" name="Oval 70">
            <a:extLst>
              <a:ext uri="{FF2B5EF4-FFF2-40B4-BE49-F238E27FC236}">
                <a16:creationId xmlns:a16="http://schemas.microsoft.com/office/drawing/2014/main" id="{C4A9A288-9F18-CB42-BBF5-47788D0691EE}"/>
              </a:ext>
            </a:extLst>
          </p:cNvPr>
          <p:cNvSpPr/>
          <p:nvPr/>
        </p:nvSpPr>
        <p:spPr>
          <a:xfrm>
            <a:off x="7244605" y="5120355"/>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investigator role</a:t>
            </a:r>
          </a:p>
        </p:txBody>
      </p:sp>
      <p:sp>
        <p:nvSpPr>
          <p:cNvPr id="77" name="Oval 76">
            <a:extLst>
              <a:ext uri="{FF2B5EF4-FFF2-40B4-BE49-F238E27FC236}">
                <a16:creationId xmlns:a16="http://schemas.microsoft.com/office/drawing/2014/main" id="{A0A1D043-EB2C-1043-97F1-317827A15A5D}"/>
              </a:ext>
            </a:extLst>
          </p:cNvPr>
          <p:cNvSpPr/>
          <p:nvPr/>
        </p:nvSpPr>
        <p:spPr>
          <a:xfrm>
            <a:off x="3808469" y="6097958"/>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Cooper Stanbury</a:t>
            </a:r>
          </a:p>
        </p:txBody>
      </p:sp>
      <p:sp>
        <p:nvSpPr>
          <p:cNvPr id="78" name="Oval 77">
            <a:extLst>
              <a:ext uri="{FF2B5EF4-FFF2-40B4-BE49-F238E27FC236}">
                <a16:creationId xmlns:a16="http://schemas.microsoft.com/office/drawing/2014/main" id="{67368BC8-5B36-BA4B-BD13-2B482936DAFE}"/>
              </a:ext>
            </a:extLst>
          </p:cNvPr>
          <p:cNvSpPr/>
          <p:nvPr/>
        </p:nvSpPr>
        <p:spPr>
          <a:xfrm>
            <a:off x="7244605" y="6097958"/>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Doogie Hauser, MD</a:t>
            </a:r>
          </a:p>
        </p:txBody>
      </p:sp>
      <p:sp>
        <p:nvSpPr>
          <p:cNvPr id="91" name="Oval 90">
            <a:extLst>
              <a:ext uri="{FF2B5EF4-FFF2-40B4-BE49-F238E27FC236}">
                <a16:creationId xmlns:a16="http://schemas.microsoft.com/office/drawing/2014/main" id="{94CADDDF-0F62-4A41-9773-7C2D6364A5A0}"/>
              </a:ext>
            </a:extLst>
          </p:cNvPr>
          <p:cNvSpPr/>
          <p:nvPr/>
        </p:nvSpPr>
        <p:spPr>
          <a:xfrm>
            <a:off x="4643253" y="4310725"/>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permission role 1</a:t>
            </a:r>
          </a:p>
        </p:txBody>
      </p:sp>
      <p:sp>
        <p:nvSpPr>
          <p:cNvPr id="107" name="Oval 106">
            <a:extLst>
              <a:ext uri="{FF2B5EF4-FFF2-40B4-BE49-F238E27FC236}">
                <a16:creationId xmlns:a16="http://schemas.microsoft.com/office/drawing/2014/main" id="{C46F0C76-4BA4-874F-9EDF-AFFF591E102F}"/>
              </a:ext>
            </a:extLst>
          </p:cNvPr>
          <p:cNvSpPr/>
          <p:nvPr/>
        </p:nvSpPr>
        <p:spPr>
          <a:xfrm>
            <a:off x="6524704" y="4304338"/>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directive information content entity 1</a:t>
            </a:r>
          </a:p>
        </p:txBody>
      </p:sp>
      <p:sp>
        <p:nvSpPr>
          <p:cNvPr id="110" name="Oval 109">
            <a:extLst>
              <a:ext uri="{FF2B5EF4-FFF2-40B4-BE49-F238E27FC236}">
                <a16:creationId xmlns:a16="http://schemas.microsoft.com/office/drawing/2014/main" id="{5D90CD0B-42BB-6C4D-B8B7-267C1C277DAD}"/>
              </a:ext>
            </a:extLst>
          </p:cNvPr>
          <p:cNvSpPr/>
          <p:nvPr/>
        </p:nvSpPr>
        <p:spPr>
          <a:xfrm>
            <a:off x="3646842" y="2652647"/>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directive information content entity 2</a:t>
            </a:r>
          </a:p>
        </p:txBody>
      </p:sp>
      <p:sp>
        <p:nvSpPr>
          <p:cNvPr id="113" name="Oval 112">
            <a:extLst>
              <a:ext uri="{FF2B5EF4-FFF2-40B4-BE49-F238E27FC236}">
                <a16:creationId xmlns:a16="http://schemas.microsoft.com/office/drawing/2014/main" id="{A733154A-B026-C34B-8BB8-E2E7C6ABE738}"/>
              </a:ext>
            </a:extLst>
          </p:cNvPr>
          <p:cNvSpPr/>
          <p:nvPr/>
        </p:nvSpPr>
        <p:spPr>
          <a:xfrm>
            <a:off x="5460811" y="2774531"/>
            <a:ext cx="1081519" cy="463141"/>
          </a:xfrm>
          <a:prstGeom prst="ellipse">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act of authorization 1</a:t>
            </a:r>
          </a:p>
        </p:txBody>
      </p:sp>
      <p:sp>
        <p:nvSpPr>
          <p:cNvPr id="116" name="Oval 115">
            <a:extLst>
              <a:ext uri="{FF2B5EF4-FFF2-40B4-BE49-F238E27FC236}">
                <a16:creationId xmlns:a16="http://schemas.microsoft.com/office/drawing/2014/main" id="{6C2ADA26-1F4C-654F-85F5-8553D364535A}"/>
              </a:ext>
            </a:extLst>
          </p:cNvPr>
          <p:cNvSpPr/>
          <p:nvPr/>
        </p:nvSpPr>
        <p:spPr>
          <a:xfrm>
            <a:off x="8678649" y="2703767"/>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research institution 2</a:t>
            </a:r>
          </a:p>
        </p:txBody>
      </p:sp>
      <p:sp>
        <p:nvSpPr>
          <p:cNvPr id="117" name="Oval 116">
            <a:extLst>
              <a:ext uri="{FF2B5EF4-FFF2-40B4-BE49-F238E27FC236}">
                <a16:creationId xmlns:a16="http://schemas.microsoft.com/office/drawing/2014/main" id="{1C32B104-7ED0-944C-808F-323FA9F48AD1}"/>
              </a:ext>
            </a:extLst>
          </p:cNvPr>
          <p:cNvSpPr/>
          <p:nvPr/>
        </p:nvSpPr>
        <p:spPr>
          <a:xfrm>
            <a:off x="7171503" y="2715992"/>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deontic power role 2</a:t>
            </a:r>
          </a:p>
        </p:txBody>
      </p:sp>
      <p:sp>
        <p:nvSpPr>
          <p:cNvPr id="137" name="Oval 136">
            <a:extLst>
              <a:ext uri="{FF2B5EF4-FFF2-40B4-BE49-F238E27FC236}">
                <a16:creationId xmlns:a16="http://schemas.microsoft.com/office/drawing/2014/main" id="{08E30A96-A81C-7446-97BD-4EBBF899E5D8}"/>
              </a:ext>
            </a:extLst>
          </p:cNvPr>
          <p:cNvSpPr/>
          <p:nvPr/>
        </p:nvSpPr>
        <p:spPr>
          <a:xfrm>
            <a:off x="8618270" y="3454801"/>
            <a:ext cx="1081519" cy="463141"/>
          </a:xfrm>
          <a:prstGeom prst="ellipse">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act of authorization 2</a:t>
            </a:r>
          </a:p>
        </p:txBody>
      </p:sp>
      <p:sp>
        <p:nvSpPr>
          <p:cNvPr id="138" name="Oval 137">
            <a:extLst>
              <a:ext uri="{FF2B5EF4-FFF2-40B4-BE49-F238E27FC236}">
                <a16:creationId xmlns:a16="http://schemas.microsoft.com/office/drawing/2014/main" id="{C2EB1140-48B1-1843-903E-42817EE009FB}"/>
              </a:ext>
            </a:extLst>
          </p:cNvPr>
          <p:cNvSpPr/>
          <p:nvPr/>
        </p:nvSpPr>
        <p:spPr>
          <a:xfrm>
            <a:off x="10297963" y="4295144"/>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Gregory House, MD</a:t>
            </a:r>
          </a:p>
        </p:txBody>
      </p:sp>
      <p:sp>
        <p:nvSpPr>
          <p:cNvPr id="139" name="Oval 138">
            <a:extLst>
              <a:ext uri="{FF2B5EF4-FFF2-40B4-BE49-F238E27FC236}">
                <a16:creationId xmlns:a16="http://schemas.microsoft.com/office/drawing/2014/main" id="{A49A0C0C-594F-4C4C-AEC7-5E73225F8F92}"/>
              </a:ext>
            </a:extLst>
          </p:cNvPr>
          <p:cNvSpPr/>
          <p:nvPr/>
        </p:nvSpPr>
        <p:spPr>
          <a:xfrm>
            <a:off x="8700952" y="4303606"/>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permission role 2</a:t>
            </a:r>
          </a:p>
        </p:txBody>
      </p:sp>
      <p:sp>
        <p:nvSpPr>
          <p:cNvPr id="186" name="Oval 185">
            <a:extLst>
              <a:ext uri="{FF2B5EF4-FFF2-40B4-BE49-F238E27FC236}">
                <a16:creationId xmlns:a16="http://schemas.microsoft.com/office/drawing/2014/main" id="{DD869804-8AF0-EB4A-A77E-AC52AA5E55B9}"/>
              </a:ext>
            </a:extLst>
          </p:cNvPr>
          <p:cNvSpPr/>
          <p:nvPr/>
        </p:nvSpPr>
        <p:spPr>
          <a:xfrm>
            <a:off x="10297963" y="5383084"/>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principal investigator role</a:t>
            </a:r>
          </a:p>
        </p:txBody>
      </p:sp>
      <p:sp>
        <p:nvSpPr>
          <p:cNvPr id="191" name="Oval 190">
            <a:extLst>
              <a:ext uri="{FF2B5EF4-FFF2-40B4-BE49-F238E27FC236}">
                <a16:creationId xmlns:a16="http://schemas.microsoft.com/office/drawing/2014/main" id="{2CF02D37-FB73-A743-8862-05CCB2723177}"/>
              </a:ext>
            </a:extLst>
          </p:cNvPr>
          <p:cNvSpPr/>
          <p:nvPr/>
        </p:nvSpPr>
        <p:spPr>
          <a:xfrm>
            <a:off x="8779616" y="5488375"/>
            <a:ext cx="824695" cy="376233"/>
          </a:xfrm>
          <a:prstGeom prst="ellipse">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research study</a:t>
            </a:r>
          </a:p>
        </p:txBody>
      </p:sp>
      <p:sp>
        <p:nvSpPr>
          <p:cNvPr id="72" name="Oval 71">
            <a:extLst>
              <a:ext uri="{FF2B5EF4-FFF2-40B4-BE49-F238E27FC236}">
                <a16:creationId xmlns:a16="http://schemas.microsoft.com/office/drawing/2014/main" id="{3F863BB4-5B67-EC45-BEC2-830C90888D1F}"/>
              </a:ext>
            </a:extLst>
          </p:cNvPr>
          <p:cNvSpPr/>
          <p:nvPr/>
        </p:nvSpPr>
        <p:spPr>
          <a:xfrm>
            <a:off x="8700952" y="6264964"/>
            <a:ext cx="1029523" cy="305675"/>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biospecimen</a:t>
            </a:r>
          </a:p>
        </p:txBody>
      </p:sp>
      <p:sp>
        <p:nvSpPr>
          <p:cNvPr id="202" name="Oval 201">
            <a:extLst>
              <a:ext uri="{FF2B5EF4-FFF2-40B4-BE49-F238E27FC236}">
                <a16:creationId xmlns:a16="http://schemas.microsoft.com/office/drawing/2014/main" id="{7C4A9525-CE67-CD4B-B454-2A8C881DA7DA}"/>
              </a:ext>
            </a:extLst>
          </p:cNvPr>
          <p:cNvSpPr/>
          <p:nvPr/>
        </p:nvSpPr>
        <p:spPr>
          <a:xfrm>
            <a:off x="416876" y="3006301"/>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IAO: directive information content entity</a:t>
            </a:r>
          </a:p>
        </p:txBody>
      </p:sp>
      <p:sp>
        <p:nvSpPr>
          <p:cNvPr id="203" name="Oval 202">
            <a:extLst>
              <a:ext uri="{FF2B5EF4-FFF2-40B4-BE49-F238E27FC236}">
                <a16:creationId xmlns:a16="http://schemas.microsoft.com/office/drawing/2014/main" id="{4C55CA88-211E-F849-BDEF-7038FEA6B2D7}"/>
              </a:ext>
            </a:extLst>
          </p:cNvPr>
          <p:cNvSpPr/>
          <p:nvPr/>
        </p:nvSpPr>
        <p:spPr>
          <a:xfrm>
            <a:off x="2233549" y="2378065"/>
            <a:ext cx="1077399" cy="286811"/>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permission role</a:t>
            </a:r>
          </a:p>
        </p:txBody>
      </p:sp>
      <p:sp>
        <p:nvSpPr>
          <p:cNvPr id="204" name="Oval 203">
            <a:extLst>
              <a:ext uri="{FF2B5EF4-FFF2-40B4-BE49-F238E27FC236}">
                <a16:creationId xmlns:a16="http://schemas.microsoft.com/office/drawing/2014/main" id="{41A72AE1-BEF1-9C4A-978E-62A9CB424772}"/>
              </a:ext>
            </a:extLst>
          </p:cNvPr>
          <p:cNvSpPr/>
          <p:nvPr/>
        </p:nvSpPr>
        <p:spPr>
          <a:xfrm>
            <a:off x="3313417" y="2044070"/>
            <a:ext cx="966307" cy="36657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deontic power role</a:t>
            </a:r>
          </a:p>
        </p:txBody>
      </p:sp>
      <p:sp>
        <p:nvSpPr>
          <p:cNvPr id="207" name="Oval 206">
            <a:extLst>
              <a:ext uri="{FF2B5EF4-FFF2-40B4-BE49-F238E27FC236}">
                <a16:creationId xmlns:a16="http://schemas.microsoft.com/office/drawing/2014/main" id="{8E76DA09-BA64-434E-A536-CC6B6A3C64E4}"/>
              </a:ext>
            </a:extLst>
          </p:cNvPr>
          <p:cNvSpPr/>
          <p:nvPr/>
        </p:nvSpPr>
        <p:spPr>
          <a:xfrm>
            <a:off x="6170525" y="1597106"/>
            <a:ext cx="907328" cy="43021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act of authorization</a:t>
            </a:r>
          </a:p>
        </p:txBody>
      </p:sp>
      <p:sp>
        <p:nvSpPr>
          <p:cNvPr id="208" name="Oval 207">
            <a:extLst>
              <a:ext uri="{FF2B5EF4-FFF2-40B4-BE49-F238E27FC236}">
                <a16:creationId xmlns:a16="http://schemas.microsoft.com/office/drawing/2014/main" id="{4A6DA108-4D67-1B47-A383-3D78CA4901D4}"/>
              </a:ext>
            </a:extLst>
          </p:cNvPr>
          <p:cNvSpPr/>
          <p:nvPr/>
        </p:nvSpPr>
        <p:spPr>
          <a:xfrm>
            <a:off x="8103550" y="1700500"/>
            <a:ext cx="854475" cy="34444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investigation</a:t>
            </a:r>
          </a:p>
        </p:txBody>
      </p:sp>
      <p:sp>
        <p:nvSpPr>
          <p:cNvPr id="209" name="Oval 208">
            <a:extLst>
              <a:ext uri="{FF2B5EF4-FFF2-40B4-BE49-F238E27FC236}">
                <a16:creationId xmlns:a16="http://schemas.microsoft.com/office/drawing/2014/main" id="{ECA324DB-7168-4944-9762-A04B75571A5E}"/>
              </a:ext>
            </a:extLst>
          </p:cNvPr>
          <p:cNvSpPr/>
          <p:nvPr/>
        </p:nvSpPr>
        <p:spPr>
          <a:xfrm>
            <a:off x="9031933" y="1891151"/>
            <a:ext cx="912571" cy="307583"/>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OBIB: specimen</a:t>
            </a:r>
          </a:p>
        </p:txBody>
      </p:sp>
      <p:sp>
        <p:nvSpPr>
          <p:cNvPr id="210" name="Oval 209">
            <a:extLst>
              <a:ext uri="{FF2B5EF4-FFF2-40B4-BE49-F238E27FC236}">
                <a16:creationId xmlns:a16="http://schemas.microsoft.com/office/drawing/2014/main" id="{20CCF496-1718-8E4C-BCD8-30654033256A}"/>
              </a:ext>
            </a:extLst>
          </p:cNvPr>
          <p:cNvSpPr/>
          <p:nvPr/>
        </p:nvSpPr>
        <p:spPr>
          <a:xfrm>
            <a:off x="1442731" y="2694262"/>
            <a:ext cx="915138" cy="29777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patient role</a:t>
            </a:r>
          </a:p>
        </p:txBody>
      </p:sp>
      <p:sp>
        <p:nvSpPr>
          <p:cNvPr id="211" name="Oval 210">
            <a:extLst>
              <a:ext uri="{FF2B5EF4-FFF2-40B4-BE49-F238E27FC236}">
                <a16:creationId xmlns:a16="http://schemas.microsoft.com/office/drawing/2014/main" id="{642EB478-8607-2942-8992-D0EAD383420C}"/>
              </a:ext>
            </a:extLst>
          </p:cNvPr>
          <p:cNvSpPr/>
          <p:nvPr/>
        </p:nvSpPr>
        <p:spPr>
          <a:xfrm>
            <a:off x="10188326" y="1973001"/>
            <a:ext cx="611913" cy="54190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NCIT: homo sapiens</a:t>
            </a:r>
          </a:p>
        </p:txBody>
      </p:sp>
      <p:sp>
        <p:nvSpPr>
          <p:cNvPr id="212" name="Oval 211">
            <a:extLst>
              <a:ext uri="{FF2B5EF4-FFF2-40B4-BE49-F238E27FC236}">
                <a16:creationId xmlns:a16="http://schemas.microsoft.com/office/drawing/2014/main" id="{C5B40C9F-54FD-6A48-A192-F62E9AF55260}"/>
              </a:ext>
            </a:extLst>
          </p:cNvPr>
          <p:cNvSpPr/>
          <p:nvPr/>
        </p:nvSpPr>
        <p:spPr>
          <a:xfrm>
            <a:off x="7213620" y="1448582"/>
            <a:ext cx="756887" cy="615128"/>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informed consent process</a:t>
            </a:r>
          </a:p>
        </p:txBody>
      </p:sp>
      <p:grpSp>
        <p:nvGrpSpPr>
          <p:cNvPr id="50" name="Group 49">
            <a:extLst>
              <a:ext uri="{FF2B5EF4-FFF2-40B4-BE49-F238E27FC236}">
                <a16:creationId xmlns:a16="http://schemas.microsoft.com/office/drawing/2014/main" id="{60911D81-BABB-8E43-A2FB-A6D73DBAA62E}"/>
              </a:ext>
            </a:extLst>
          </p:cNvPr>
          <p:cNvGrpSpPr/>
          <p:nvPr/>
        </p:nvGrpSpPr>
        <p:grpSpPr>
          <a:xfrm>
            <a:off x="613169" y="4978835"/>
            <a:ext cx="1047773" cy="770639"/>
            <a:chOff x="613170" y="5348149"/>
            <a:chExt cx="603735" cy="433124"/>
          </a:xfrm>
        </p:grpSpPr>
        <p:sp>
          <p:nvSpPr>
            <p:cNvPr id="236" name="Oval 235"/>
            <p:cNvSpPr/>
            <p:nvPr/>
          </p:nvSpPr>
          <p:spPr>
            <a:xfrm>
              <a:off x="613170" y="5610687"/>
              <a:ext cx="198931" cy="170586"/>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dirty="0"/>
            </a:p>
          </p:txBody>
        </p:sp>
        <p:sp>
          <p:nvSpPr>
            <p:cNvPr id="241" name="TextBox 240"/>
            <p:cNvSpPr txBox="1"/>
            <p:nvPr/>
          </p:nvSpPr>
          <p:spPr>
            <a:xfrm>
              <a:off x="822316" y="5622022"/>
              <a:ext cx="394589" cy="138384"/>
            </a:xfrm>
            <a:prstGeom prst="rect">
              <a:avLst/>
            </a:prstGeom>
            <a:noFill/>
          </p:spPr>
          <p:txBody>
            <a:bodyPr wrap="none" rtlCol="0">
              <a:spAutoFit/>
            </a:bodyPr>
            <a:lstStyle/>
            <a:p>
              <a:r>
                <a:rPr lang="en-US" sz="1000" dirty="0"/>
                <a:t>Particular</a:t>
              </a:r>
            </a:p>
          </p:txBody>
        </p:sp>
        <p:sp>
          <p:nvSpPr>
            <p:cNvPr id="216" name="Oval 215">
              <a:extLst>
                <a:ext uri="{FF2B5EF4-FFF2-40B4-BE49-F238E27FC236}">
                  <a16:creationId xmlns:a16="http://schemas.microsoft.com/office/drawing/2014/main" id="{E22B2CC1-1421-704E-B965-373963EB5E62}"/>
                </a:ext>
              </a:extLst>
            </p:cNvPr>
            <p:cNvSpPr/>
            <p:nvPr/>
          </p:nvSpPr>
          <p:spPr>
            <a:xfrm>
              <a:off x="616966" y="5348149"/>
              <a:ext cx="198931" cy="17058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dirty="0"/>
            </a:p>
          </p:txBody>
        </p:sp>
        <p:sp>
          <p:nvSpPr>
            <p:cNvPr id="217" name="TextBox 216">
              <a:extLst>
                <a:ext uri="{FF2B5EF4-FFF2-40B4-BE49-F238E27FC236}">
                  <a16:creationId xmlns:a16="http://schemas.microsoft.com/office/drawing/2014/main" id="{3D873C66-B1F0-A24B-ACEB-EB4039C0ED9D}"/>
                </a:ext>
              </a:extLst>
            </p:cNvPr>
            <p:cNvSpPr txBox="1"/>
            <p:nvPr/>
          </p:nvSpPr>
          <p:spPr>
            <a:xfrm>
              <a:off x="826112" y="5359484"/>
              <a:ext cx="385352" cy="138384"/>
            </a:xfrm>
            <a:prstGeom prst="rect">
              <a:avLst/>
            </a:prstGeom>
            <a:noFill/>
          </p:spPr>
          <p:txBody>
            <a:bodyPr wrap="none" rtlCol="0">
              <a:spAutoFit/>
            </a:bodyPr>
            <a:lstStyle/>
            <a:p>
              <a:r>
                <a:rPr lang="en-US" sz="1000" dirty="0"/>
                <a:t>Universal</a:t>
              </a:r>
              <a:endParaRPr lang="en-US" sz="700" dirty="0"/>
            </a:p>
          </p:txBody>
        </p:sp>
      </p:grpSp>
      <p:sp>
        <p:nvSpPr>
          <p:cNvPr id="218" name="Oval 217">
            <a:extLst>
              <a:ext uri="{FF2B5EF4-FFF2-40B4-BE49-F238E27FC236}">
                <a16:creationId xmlns:a16="http://schemas.microsoft.com/office/drawing/2014/main" id="{9D04CCA8-2618-474D-B6DD-F78184D107DE}"/>
              </a:ext>
            </a:extLst>
          </p:cNvPr>
          <p:cNvSpPr/>
          <p:nvPr/>
        </p:nvSpPr>
        <p:spPr>
          <a:xfrm>
            <a:off x="11203827" y="2264119"/>
            <a:ext cx="867014" cy="333613"/>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organization</a:t>
            </a:r>
          </a:p>
        </p:txBody>
      </p:sp>
      <p:sp>
        <p:nvSpPr>
          <p:cNvPr id="221" name="Oval 220">
            <a:extLst>
              <a:ext uri="{FF2B5EF4-FFF2-40B4-BE49-F238E27FC236}">
                <a16:creationId xmlns:a16="http://schemas.microsoft.com/office/drawing/2014/main" id="{D1FF4FD8-366E-3042-80D9-FE27827E9B44}"/>
              </a:ext>
            </a:extLst>
          </p:cNvPr>
          <p:cNvSpPr/>
          <p:nvPr/>
        </p:nvSpPr>
        <p:spPr>
          <a:xfrm>
            <a:off x="416876" y="1738722"/>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BFO: generically dependent continuant</a:t>
            </a:r>
          </a:p>
        </p:txBody>
      </p:sp>
      <p:sp>
        <p:nvSpPr>
          <p:cNvPr id="222" name="Oval 221">
            <a:extLst>
              <a:ext uri="{FF2B5EF4-FFF2-40B4-BE49-F238E27FC236}">
                <a16:creationId xmlns:a16="http://schemas.microsoft.com/office/drawing/2014/main" id="{AD684C33-8C5E-D84B-BEEB-025DA2E338DC}"/>
              </a:ext>
            </a:extLst>
          </p:cNvPr>
          <p:cNvSpPr/>
          <p:nvPr/>
        </p:nvSpPr>
        <p:spPr>
          <a:xfrm>
            <a:off x="2309779" y="1308883"/>
            <a:ext cx="541652" cy="33930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BFO: role</a:t>
            </a:r>
          </a:p>
        </p:txBody>
      </p:sp>
      <p:sp>
        <p:nvSpPr>
          <p:cNvPr id="223" name="Oval 222">
            <a:extLst>
              <a:ext uri="{FF2B5EF4-FFF2-40B4-BE49-F238E27FC236}">
                <a16:creationId xmlns:a16="http://schemas.microsoft.com/office/drawing/2014/main" id="{2467B769-0736-E540-924E-5968BFC08A5C}"/>
              </a:ext>
            </a:extLst>
          </p:cNvPr>
          <p:cNvSpPr/>
          <p:nvPr/>
        </p:nvSpPr>
        <p:spPr>
          <a:xfrm>
            <a:off x="7040991" y="694985"/>
            <a:ext cx="541652" cy="33930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BFO: process</a:t>
            </a:r>
          </a:p>
        </p:txBody>
      </p:sp>
      <p:sp>
        <p:nvSpPr>
          <p:cNvPr id="224" name="Oval 223">
            <a:extLst>
              <a:ext uri="{FF2B5EF4-FFF2-40B4-BE49-F238E27FC236}">
                <a16:creationId xmlns:a16="http://schemas.microsoft.com/office/drawing/2014/main" id="{D8176B44-295F-114C-94D4-8F024A879D51}"/>
              </a:ext>
            </a:extLst>
          </p:cNvPr>
          <p:cNvSpPr/>
          <p:nvPr/>
        </p:nvSpPr>
        <p:spPr>
          <a:xfrm>
            <a:off x="10181286" y="1087576"/>
            <a:ext cx="1358742" cy="33930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BFO: material entity</a:t>
            </a:r>
          </a:p>
        </p:txBody>
      </p:sp>
      <p:cxnSp>
        <p:nvCxnSpPr>
          <p:cNvPr id="5" name="Straight Arrow Connector 4">
            <a:extLst>
              <a:ext uri="{FF2B5EF4-FFF2-40B4-BE49-F238E27FC236}">
                <a16:creationId xmlns:a16="http://schemas.microsoft.com/office/drawing/2014/main" id="{7A42FA5B-1F46-B04F-9B12-3F0A8858306E}"/>
              </a:ext>
            </a:extLst>
          </p:cNvPr>
          <p:cNvCxnSpPr>
            <a:cxnSpLocks/>
            <a:stCxn id="202" idx="0"/>
            <a:endCxn id="221" idx="4"/>
          </p:cNvCxnSpPr>
          <p:nvPr/>
        </p:nvCxnSpPr>
        <p:spPr>
          <a:xfrm flipV="1">
            <a:off x="923498" y="2312344"/>
            <a:ext cx="0" cy="6939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0C012F65-58D2-5B4C-9C92-DE503C227363}"/>
              </a:ext>
            </a:extLst>
          </p:cNvPr>
          <p:cNvCxnSpPr>
            <a:cxnSpLocks/>
            <a:stCxn id="210" idx="0"/>
            <a:endCxn id="222" idx="4"/>
          </p:cNvCxnSpPr>
          <p:nvPr/>
        </p:nvCxnSpPr>
        <p:spPr>
          <a:xfrm flipV="1">
            <a:off x="1900300" y="1648185"/>
            <a:ext cx="680305" cy="10460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BE9C93A0-ACCD-3F49-B7F5-3F3E0DBED3DE}"/>
              </a:ext>
            </a:extLst>
          </p:cNvPr>
          <p:cNvCxnSpPr>
            <a:cxnSpLocks/>
            <a:stCxn id="203" idx="0"/>
            <a:endCxn id="222" idx="4"/>
          </p:cNvCxnSpPr>
          <p:nvPr/>
        </p:nvCxnSpPr>
        <p:spPr>
          <a:xfrm flipH="1" flipV="1">
            <a:off x="2580605" y="1648185"/>
            <a:ext cx="191644" cy="72988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85BB523-1A88-6548-87CA-14EBE00C2653}"/>
              </a:ext>
            </a:extLst>
          </p:cNvPr>
          <p:cNvCxnSpPr>
            <a:cxnSpLocks/>
            <a:stCxn id="204" idx="0"/>
            <a:endCxn id="222" idx="4"/>
          </p:cNvCxnSpPr>
          <p:nvPr/>
        </p:nvCxnSpPr>
        <p:spPr>
          <a:xfrm flipH="1" flipV="1">
            <a:off x="2580605" y="1648185"/>
            <a:ext cx="1215966" cy="3958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268B4725-C35E-5F41-8569-3F5474BACE75}"/>
              </a:ext>
            </a:extLst>
          </p:cNvPr>
          <p:cNvCxnSpPr>
            <a:cxnSpLocks/>
            <a:stCxn id="207" idx="0"/>
            <a:endCxn id="223" idx="4"/>
          </p:cNvCxnSpPr>
          <p:nvPr/>
        </p:nvCxnSpPr>
        <p:spPr>
          <a:xfrm flipV="1">
            <a:off x="6624189" y="1034287"/>
            <a:ext cx="687628" cy="56281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07DBA449-2449-C243-BD2B-35E8D01EE8D9}"/>
              </a:ext>
            </a:extLst>
          </p:cNvPr>
          <p:cNvCxnSpPr>
            <a:cxnSpLocks/>
            <a:stCxn id="212" idx="0"/>
            <a:endCxn id="223" idx="4"/>
          </p:cNvCxnSpPr>
          <p:nvPr/>
        </p:nvCxnSpPr>
        <p:spPr>
          <a:xfrm flipH="1" flipV="1">
            <a:off x="7311817" y="1034287"/>
            <a:ext cx="280247" cy="4142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25E24EA7-79B1-0749-B38D-014ED175ABC4}"/>
              </a:ext>
            </a:extLst>
          </p:cNvPr>
          <p:cNvCxnSpPr>
            <a:cxnSpLocks/>
            <a:stCxn id="208" idx="0"/>
            <a:endCxn id="223" idx="4"/>
          </p:cNvCxnSpPr>
          <p:nvPr/>
        </p:nvCxnSpPr>
        <p:spPr>
          <a:xfrm flipH="1" flipV="1">
            <a:off x="7311817" y="1034287"/>
            <a:ext cx="1218971" cy="66621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39C20175-3CE9-8740-BC45-3F1422320448}"/>
              </a:ext>
            </a:extLst>
          </p:cNvPr>
          <p:cNvCxnSpPr>
            <a:cxnSpLocks/>
            <a:stCxn id="209" idx="0"/>
            <a:endCxn id="224" idx="4"/>
          </p:cNvCxnSpPr>
          <p:nvPr/>
        </p:nvCxnSpPr>
        <p:spPr>
          <a:xfrm flipV="1">
            <a:off x="9488219" y="1426878"/>
            <a:ext cx="1372438" cy="4642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98195BDC-B952-0245-9484-2A06377F422B}"/>
              </a:ext>
            </a:extLst>
          </p:cNvPr>
          <p:cNvCxnSpPr>
            <a:cxnSpLocks/>
            <a:stCxn id="211" idx="0"/>
            <a:endCxn id="224" idx="4"/>
          </p:cNvCxnSpPr>
          <p:nvPr/>
        </p:nvCxnSpPr>
        <p:spPr>
          <a:xfrm flipV="1">
            <a:off x="10494283" y="1426878"/>
            <a:ext cx="366374" cy="5461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AA9929D3-19ED-9848-8F55-C1D57CB76613}"/>
              </a:ext>
            </a:extLst>
          </p:cNvPr>
          <p:cNvCxnSpPr>
            <a:cxnSpLocks/>
            <a:stCxn id="218" idx="0"/>
            <a:endCxn id="224" idx="4"/>
          </p:cNvCxnSpPr>
          <p:nvPr/>
        </p:nvCxnSpPr>
        <p:spPr>
          <a:xfrm flipH="1" flipV="1">
            <a:off x="10860657" y="1426878"/>
            <a:ext cx="776677" cy="83724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E1B570C3-307A-0945-A521-80A782190857}"/>
              </a:ext>
            </a:extLst>
          </p:cNvPr>
          <p:cNvSpPr txBox="1"/>
          <p:nvPr/>
        </p:nvSpPr>
        <p:spPr>
          <a:xfrm>
            <a:off x="636626" y="2544813"/>
            <a:ext cx="320922" cy="215444"/>
          </a:xfrm>
          <a:prstGeom prst="rect">
            <a:avLst/>
          </a:prstGeom>
          <a:noFill/>
        </p:spPr>
        <p:txBody>
          <a:bodyPr wrap="none" rtlCol="0">
            <a:spAutoFit/>
          </a:bodyPr>
          <a:lstStyle/>
          <a:p>
            <a:r>
              <a:rPr lang="en-US" sz="800" dirty="0"/>
              <a:t>is a</a:t>
            </a:r>
          </a:p>
        </p:txBody>
      </p:sp>
      <p:sp>
        <p:nvSpPr>
          <p:cNvPr id="237" name="TextBox 236">
            <a:extLst>
              <a:ext uri="{FF2B5EF4-FFF2-40B4-BE49-F238E27FC236}">
                <a16:creationId xmlns:a16="http://schemas.microsoft.com/office/drawing/2014/main" id="{5654A994-5DFA-C843-9B75-C493A240D0D2}"/>
              </a:ext>
            </a:extLst>
          </p:cNvPr>
          <p:cNvSpPr txBox="1"/>
          <p:nvPr/>
        </p:nvSpPr>
        <p:spPr>
          <a:xfrm>
            <a:off x="1852122" y="2140541"/>
            <a:ext cx="320922" cy="215444"/>
          </a:xfrm>
          <a:prstGeom prst="rect">
            <a:avLst/>
          </a:prstGeom>
          <a:noFill/>
        </p:spPr>
        <p:txBody>
          <a:bodyPr wrap="none" rtlCol="0">
            <a:spAutoFit/>
          </a:bodyPr>
          <a:lstStyle/>
          <a:p>
            <a:r>
              <a:rPr lang="en-US" sz="800" dirty="0"/>
              <a:t>is a</a:t>
            </a:r>
          </a:p>
        </p:txBody>
      </p:sp>
      <p:sp>
        <p:nvSpPr>
          <p:cNvPr id="238" name="TextBox 237">
            <a:extLst>
              <a:ext uri="{FF2B5EF4-FFF2-40B4-BE49-F238E27FC236}">
                <a16:creationId xmlns:a16="http://schemas.microsoft.com/office/drawing/2014/main" id="{51DABD26-36FD-CB46-A604-FDA26736B76A}"/>
              </a:ext>
            </a:extLst>
          </p:cNvPr>
          <p:cNvSpPr txBox="1"/>
          <p:nvPr/>
        </p:nvSpPr>
        <p:spPr>
          <a:xfrm>
            <a:off x="2417590" y="1992970"/>
            <a:ext cx="320922" cy="215444"/>
          </a:xfrm>
          <a:prstGeom prst="rect">
            <a:avLst/>
          </a:prstGeom>
          <a:noFill/>
        </p:spPr>
        <p:txBody>
          <a:bodyPr wrap="none" rtlCol="0">
            <a:spAutoFit/>
          </a:bodyPr>
          <a:lstStyle/>
          <a:p>
            <a:r>
              <a:rPr lang="en-US" sz="800" dirty="0"/>
              <a:t>is a</a:t>
            </a:r>
          </a:p>
        </p:txBody>
      </p:sp>
      <p:sp>
        <p:nvSpPr>
          <p:cNvPr id="239" name="TextBox 238">
            <a:extLst>
              <a:ext uri="{FF2B5EF4-FFF2-40B4-BE49-F238E27FC236}">
                <a16:creationId xmlns:a16="http://schemas.microsoft.com/office/drawing/2014/main" id="{9F1F4E94-2CB9-D04F-9EB3-023EBA3408FC}"/>
              </a:ext>
            </a:extLst>
          </p:cNvPr>
          <p:cNvSpPr txBox="1"/>
          <p:nvPr/>
        </p:nvSpPr>
        <p:spPr>
          <a:xfrm>
            <a:off x="3194884" y="1701826"/>
            <a:ext cx="320922" cy="215444"/>
          </a:xfrm>
          <a:prstGeom prst="rect">
            <a:avLst/>
          </a:prstGeom>
          <a:noFill/>
        </p:spPr>
        <p:txBody>
          <a:bodyPr wrap="none" rtlCol="0">
            <a:spAutoFit/>
          </a:bodyPr>
          <a:lstStyle/>
          <a:p>
            <a:r>
              <a:rPr lang="en-US" sz="800" dirty="0"/>
              <a:t>is a</a:t>
            </a:r>
          </a:p>
        </p:txBody>
      </p:sp>
      <p:sp>
        <p:nvSpPr>
          <p:cNvPr id="240" name="TextBox 239">
            <a:extLst>
              <a:ext uri="{FF2B5EF4-FFF2-40B4-BE49-F238E27FC236}">
                <a16:creationId xmlns:a16="http://schemas.microsoft.com/office/drawing/2014/main" id="{68EA0878-7309-6148-A623-0F0BEF7AFDFB}"/>
              </a:ext>
            </a:extLst>
          </p:cNvPr>
          <p:cNvSpPr txBox="1"/>
          <p:nvPr/>
        </p:nvSpPr>
        <p:spPr>
          <a:xfrm>
            <a:off x="6565702" y="1280989"/>
            <a:ext cx="320922" cy="215444"/>
          </a:xfrm>
          <a:prstGeom prst="rect">
            <a:avLst/>
          </a:prstGeom>
          <a:noFill/>
        </p:spPr>
        <p:txBody>
          <a:bodyPr wrap="none" rtlCol="0">
            <a:spAutoFit/>
          </a:bodyPr>
          <a:lstStyle/>
          <a:p>
            <a:r>
              <a:rPr lang="en-US" sz="800" dirty="0"/>
              <a:t>is a</a:t>
            </a:r>
          </a:p>
        </p:txBody>
      </p:sp>
      <p:sp>
        <p:nvSpPr>
          <p:cNvPr id="242" name="TextBox 241">
            <a:extLst>
              <a:ext uri="{FF2B5EF4-FFF2-40B4-BE49-F238E27FC236}">
                <a16:creationId xmlns:a16="http://schemas.microsoft.com/office/drawing/2014/main" id="{A7AD29A4-CC4C-A247-A508-CBD2F3651600}"/>
              </a:ext>
            </a:extLst>
          </p:cNvPr>
          <p:cNvSpPr txBox="1"/>
          <p:nvPr/>
        </p:nvSpPr>
        <p:spPr>
          <a:xfrm>
            <a:off x="7203491" y="1198935"/>
            <a:ext cx="320922" cy="215444"/>
          </a:xfrm>
          <a:prstGeom prst="rect">
            <a:avLst/>
          </a:prstGeom>
          <a:noFill/>
        </p:spPr>
        <p:txBody>
          <a:bodyPr wrap="none" rtlCol="0">
            <a:spAutoFit/>
          </a:bodyPr>
          <a:lstStyle/>
          <a:p>
            <a:r>
              <a:rPr lang="en-US" sz="800" dirty="0"/>
              <a:t>is a</a:t>
            </a:r>
          </a:p>
        </p:txBody>
      </p:sp>
      <p:sp>
        <p:nvSpPr>
          <p:cNvPr id="243" name="TextBox 242">
            <a:extLst>
              <a:ext uri="{FF2B5EF4-FFF2-40B4-BE49-F238E27FC236}">
                <a16:creationId xmlns:a16="http://schemas.microsoft.com/office/drawing/2014/main" id="{D4F8279E-E4D6-FC41-9A1A-E79F6070559C}"/>
              </a:ext>
            </a:extLst>
          </p:cNvPr>
          <p:cNvSpPr txBox="1"/>
          <p:nvPr/>
        </p:nvSpPr>
        <p:spPr>
          <a:xfrm>
            <a:off x="7910318" y="1198935"/>
            <a:ext cx="320922" cy="215444"/>
          </a:xfrm>
          <a:prstGeom prst="rect">
            <a:avLst/>
          </a:prstGeom>
          <a:noFill/>
        </p:spPr>
        <p:txBody>
          <a:bodyPr wrap="none" rtlCol="0">
            <a:spAutoFit/>
          </a:bodyPr>
          <a:lstStyle/>
          <a:p>
            <a:r>
              <a:rPr lang="en-US" sz="800" dirty="0"/>
              <a:t>is a</a:t>
            </a:r>
          </a:p>
        </p:txBody>
      </p:sp>
      <p:sp>
        <p:nvSpPr>
          <p:cNvPr id="244" name="TextBox 243">
            <a:extLst>
              <a:ext uri="{FF2B5EF4-FFF2-40B4-BE49-F238E27FC236}">
                <a16:creationId xmlns:a16="http://schemas.microsoft.com/office/drawing/2014/main" id="{37A93191-347F-684F-94A6-A19DAC91B0F8}"/>
              </a:ext>
            </a:extLst>
          </p:cNvPr>
          <p:cNvSpPr txBox="1"/>
          <p:nvPr/>
        </p:nvSpPr>
        <p:spPr>
          <a:xfrm>
            <a:off x="9816558" y="1505777"/>
            <a:ext cx="320922" cy="215444"/>
          </a:xfrm>
          <a:prstGeom prst="rect">
            <a:avLst/>
          </a:prstGeom>
          <a:noFill/>
        </p:spPr>
        <p:txBody>
          <a:bodyPr wrap="none" rtlCol="0">
            <a:spAutoFit/>
          </a:bodyPr>
          <a:lstStyle/>
          <a:p>
            <a:r>
              <a:rPr lang="en-US" sz="800" dirty="0"/>
              <a:t>is a</a:t>
            </a:r>
          </a:p>
        </p:txBody>
      </p:sp>
      <p:sp>
        <p:nvSpPr>
          <p:cNvPr id="245" name="TextBox 244">
            <a:extLst>
              <a:ext uri="{FF2B5EF4-FFF2-40B4-BE49-F238E27FC236}">
                <a16:creationId xmlns:a16="http://schemas.microsoft.com/office/drawing/2014/main" id="{8FAFB844-2619-8749-93BE-E3B507BF0C65}"/>
              </a:ext>
            </a:extLst>
          </p:cNvPr>
          <p:cNvSpPr txBox="1"/>
          <p:nvPr/>
        </p:nvSpPr>
        <p:spPr>
          <a:xfrm>
            <a:off x="10333821" y="1670119"/>
            <a:ext cx="320922" cy="215444"/>
          </a:xfrm>
          <a:prstGeom prst="rect">
            <a:avLst/>
          </a:prstGeom>
          <a:noFill/>
        </p:spPr>
        <p:txBody>
          <a:bodyPr wrap="none" rtlCol="0">
            <a:spAutoFit/>
          </a:bodyPr>
          <a:lstStyle/>
          <a:p>
            <a:r>
              <a:rPr lang="en-US" sz="800" dirty="0"/>
              <a:t>is a</a:t>
            </a:r>
          </a:p>
        </p:txBody>
      </p:sp>
      <p:sp>
        <p:nvSpPr>
          <p:cNvPr id="246" name="TextBox 245">
            <a:extLst>
              <a:ext uri="{FF2B5EF4-FFF2-40B4-BE49-F238E27FC236}">
                <a16:creationId xmlns:a16="http://schemas.microsoft.com/office/drawing/2014/main" id="{E9C083D4-05DD-5548-B105-DF7315018172}"/>
              </a:ext>
            </a:extLst>
          </p:cNvPr>
          <p:cNvSpPr txBox="1"/>
          <p:nvPr/>
        </p:nvSpPr>
        <p:spPr>
          <a:xfrm>
            <a:off x="11297967" y="1748590"/>
            <a:ext cx="320922" cy="215444"/>
          </a:xfrm>
          <a:prstGeom prst="rect">
            <a:avLst/>
          </a:prstGeom>
          <a:noFill/>
        </p:spPr>
        <p:txBody>
          <a:bodyPr wrap="none" rtlCol="0">
            <a:spAutoFit/>
          </a:bodyPr>
          <a:lstStyle/>
          <a:p>
            <a:r>
              <a:rPr lang="en-US" sz="800" dirty="0"/>
              <a:t>is a</a:t>
            </a:r>
          </a:p>
        </p:txBody>
      </p:sp>
      <p:sp>
        <p:nvSpPr>
          <p:cNvPr id="247" name="Oval 246">
            <a:extLst>
              <a:ext uri="{FF2B5EF4-FFF2-40B4-BE49-F238E27FC236}">
                <a16:creationId xmlns:a16="http://schemas.microsoft.com/office/drawing/2014/main" id="{6B28E80C-6A5C-0745-A59F-3C02CD05F239}"/>
              </a:ext>
            </a:extLst>
          </p:cNvPr>
          <p:cNvSpPr/>
          <p:nvPr/>
        </p:nvSpPr>
        <p:spPr>
          <a:xfrm>
            <a:off x="4307770" y="1870442"/>
            <a:ext cx="887854" cy="540199"/>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OBI: principal investigator role</a:t>
            </a:r>
          </a:p>
        </p:txBody>
      </p:sp>
      <p:cxnSp>
        <p:nvCxnSpPr>
          <p:cNvPr id="248" name="Straight Arrow Connector 247">
            <a:extLst>
              <a:ext uri="{FF2B5EF4-FFF2-40B4-BE49-F238E27FC236}">
                <a16:creationId xmlns:a16="http://schemas.microsoft.com/office/drawing/2014/main" id="{81340D5D-D234-3348-A535-9EDD61A5CA16}"/>
              </a:ext>
            </a:extLst>
          </p:cNvPr>
          <p:cNvCxnSpPr>
            <a:cxnSpLocks/>
            <a:stCxn id="247" idx="0"/>
            <a:endCxn id="222" idx="4"/>
          </p:cNvCxnSpPr>
          <p:nvPr/>
        </p:nvCxnSpPr>
        <p:spPr>
          <a:xfrm flipH="1" flipV="1">
            <a:off x="2580605" y="1648185"/>
            <a:ext cx="2171092" cy="2222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FCF38485-5D4E-2042-B9DC-F40956E159BF}"/>
              </a:ext>
            </a:extLst>
          </p:cNvPr>
          <p:cNvSpPr txBox="1"/>
          <p:nvPr/>
        </p:nvSpPr>
        <p:spPr>
          <a:xfrm>
            <a:off x="3396945" y="1560271"/>
            <a:ext cx="320922" cy="215444"/>
          </a:xfrm>
          <a:prstGeom prst="rect">
            <a:avLst/>
          </a:prstGeom>
          <a:noFill/>
        </p:spPr>
        <p:txBody>
          <a:bodyPr wrap="none" rtlCol="0">
            <a:spAutoFit/>
          </a:bodyPr>
          <a:lstStyle/>
          <a:p>
            <a:r>
              <a:rPr lang="en-US" sz="800" dirty="0"/>
              <a:t>is a</a:t>
            </a:r>
          </a:p>
        </p:txBody>
      </p:sp>
      <p:sp>
        <p:nvSpPr>
          <p:cNvPr id="250" name="Oval 249">
            <a:extLst>
              <a:ext uri="{FF2B5EF4-FFF2-40B4-BE49-F238E27FC236}">
                <a16:creationId xmlns:a16="http://schemas.microsoft.com/office/drawing/2014/main" id="{789E3CD1-FFD8-DB46-9791-02413BC31747}"/>
              </a:ext>
            </a:extLst>
          </p:cNvPr>
          <p:cNvSpPr/>
          <p:nvPr/>
        </p:nvSpPr>
        <p:spPr>
          <a:xfrm>
            <a:off x="5052418" y="1567550"/>
            <a:ext cx="907328" cy="43021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act of consent</a:t>
            </a:r>
          </a:p>
        </p:txBody>
      </p:sp>
      <p:cxnSp>
        <p:nvCxnSpPr>
          <p:cNvPr id="251" name="Straight Arrow Connector 250">
            <a:extLst>
              <a:ext uri="{FF2B5EF4-FFF2-40B4-BE49-F238E27FC236}">
                <a16:creationId xmlns:a16="http://schemas.microsoft.com/office/drawing/2014/main" id="{85F198B9-A7A0-5C43-8993-385BBEE9B468}"/>
              </a:ext>
            </a:extLst>
          </p:cNvPr>
          <p:cNvCxnSpPr>
            <a:cxnSpLocks/>
            <a:stCxn id="250" idx="0"/>
            <a:endCxn id="223" idx="4"/>
          </p:cNvCxnSpPr>
          <p:nvPr/>
        </p:nvCxnSpPr>
        <p:spPr>
          <a:xfrm flipV="1">
            <a:off x="5506082" y="1034287"/>
            <a:ext cx="1805735" cy="53326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DBF1CCF2-BD20-0444-A611-581332B8615A}"/>
              </a:ext>
            </a:extLst>
          </p:cNvPr>
          <p:cNvSpPr txBox="1"/>
          <p:nvPr/>
        </p:nvSpPr>
        <p:spPr>
          <a:xfrm>
            <a:off x="6001813" y="1179263"/>
            <a:ext cx="320922" cy="215444"/>
          </a:xfrm>
          <a:prstGeom prst="rect">
            <a:avLst/>
          </a:prstGeom>
          <a:noFill/>
        </p:spPr>
        <p:txBody>
          <a:bodyPr wrap="none" rtlCol="0">
            <a:spAutoFit/>
          </a:bodyPr>
          <a:lstStyle/>
          <a:p>
            <a:r>
              <a:rPr lang="en-US" sz="800" dirty="0"/>
              <a:t>is a</a:t>
            </a:r>
          </a:p>
        </p:txBody>
      </p:sp>
      <p:cxnSp>
        <p:nvCxnSpPr>
          <p:cNvPr id="119" name="Straight Arrow Connector 118">
            <a:extLst>
              <a:ext uri="{FF2B5EF4-FFF2-40B4-BE49-F238E27FC236}">
                <a16:creationId xmlns:a16="http://schemas.microsoft.com/office/drawing/2014/main" id="{01E584D3-A4E1-0C44-888E-5A9E1D8FF805}"/>
              </a:ext>
            </a:extLst>
          </p:cNvPr>
          <p:cNvCxnSpPr>
            <a:cxnSpLocks/>
            <a:stCxn id="58" idx="0"/>
            <a:endCxn id="250" idx="4"/>
          </p:cNvCxnSpPr>
          <p:nvPr/>
        </p:nvCxnSpPr>
        <p:spPr>
          <a:xfrm flipV="1">
            <a:off x="4275016" y="1997766"/>
            <a:ext cx="1231066" cy="3106234"/>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1EC5D23-376A-1A43-A045-085AF02740F4}"/>
              </a:ext>
            </a:extLst>
          </p:cNvPr>
          <p:cNvCxnSpPr>
            <a:cxnSpLocks/>
            <a:stCxn id="113" idx="0"/>
            <a:endCxn id="207" idx="4"/>
          </p:cNvCxnSpPr>
          <p:nvPr/>
        </p:nvCxnSpPr>
        <p:spPr>
          <a:xfrm flipV="1">
            <a:off x="6001571" y="2027322"/>
            <a:ext cx="622618" cy="747209"/>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D2F0BD6-94E0-F348-9B5B-EA1252188E60}"/>
              </a:ext>
            </a:extLst>
          </p:cNvPr>
          <p:cNvCxnSpPr>
            <a:cxnSpLocks/>
            <a:stCxn id="57" idx="0"/>
            <a:endCxn id="212" idx="4"/>
          </p:cNvCxnSpPr>
          <p:nvPr/>
        </p:nvCxnSpPr>
        <p:spPr>
          <a:xfrm flipV="1">
            <a:off x="5993084" y="2063710"/>
            <a:ext cx="1598980" cy="3040290"/>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C39B81B-DFD8-BE4D-AEA1-12AA4874CFD7}"/>
              </a:ext>
            </a:extLst>
          </p:cNvPr>
          <p:cNvCxnSpPr>
            <a:cxnSpLocks/>
            <a:stCxn id="191" idx="0"/>
            <a:endCxn id="208" idx="4"/>
          </p:cNvCxnSpPr>
          <p:nvPr/>
        </p:nvCxnSpPr>
        <p:spPr>
          <a:xfrm flipH="1" flipV="1">
            <a:off x="8530788" y="2044942"/>
            <a:ext cx="661176" cy="3443433"/>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A0A97C2-30CC-9A40-87F4-C879ACF021F2}"/>
              </a:ext>
            </a:extLst>
          </p:cNvPr>
          <p:cNvCxnSpPr>
            <a:cxnSpLocks/>
          </p:cNvCxnSpPr>
          <p:nvPr/>
        </p:nvCxnSpPr>
        <p:spPr>
          <a:xfrm flipV="1">
            <a:off x="575635" y="4793955"/>
            <a:ext cx="407092" cy="3934"/>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DABB8B2-A3F7-C041-923C-06428AE9EDFB}"/>
              </a:ext>
            </a:extLst>
          </p:cNvPr>
          <p:cNvSpPr txBox="1"/>
          <p:nvPr/>
        </p:nvSpPr>
        <p:spPr>
          <a:xfrm>
            <a:off x="962407" y="4663150"/>
            <a:ext cx="755335" cy="246221"/>
          </a:xfrm>
          <a:prstGeom prst="rect">
            <a:avLst/>
          </a:prstGeom>
          <a:noFill/>
        </p:spPr>
        <p:txBody>
          <a:bodyPr wrap="none" rtlCol="0">
            <a:spAutoFit/>
          </a:bodyPr>
          <a:lstStyle/>
          <a:p>
            <a:r>
              <a:rPr lang="en-US" sz="1000" dirty="0"/>
              <a:t>instance of</a:t>
            </a:r>
            <a:endParaRPr lang="en-US" sz="700" dirty="0"/>
          </a:p>
        </p:txBody>
      </p:sp>
      <p:cxnSp>
        <p:nvCxnSpPr>
          <p:cNvPr id="134" name="Straight Arrow Connector 133">
            <a:extLst>
              <a:ext uri="{FF2B5EF4-FFF2-40B4-BE49-F238E27FC236}">
                <a16:creationId xmlns:a16="http://schemas.microsoft.com/office/drawing/2014/main" id="{13FDBE86-1D20-AF4A-BA52-D9CAC3F22B4F}"/>
              </a:ext>
            </a:extLst>
          </p:cNvPr>
          <p:cNvCxnSpPr>
            <a:cxnSpLocks/>
            <a:stCxn id="137" idx="0"/>
            <a:endCxn id="207" idx="4"/>
          </p:cNvCxnSpPr>
          <p:nvPr/>
        </p:nvCxnSpPr>
        <p:spPr>
          <a:xfrm flipH="1" flipV="1">
            <a:off x="6624189" y="2027322"/>
            <a:ext cx="2534841" cy="1427479"/>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D03FBA8-7EC2-7844-B02D-A324A8892E93}"/>
              </a:ext>
            </a:extLst>
          </p:cNvPr>
          <p:cNvCxnSpPr>
            <a:cxnSpLocks/>
            <a:stCxn id="138" idx="0"/>
          </p:cNvCxnSpPr>
          <p:nvPr/>
        </p:nvCxnSpPr>
        <p:spPr>
          <a:xfrm flipH="1" flipV="1">
            <a:off x="8683188" y="2197344"/>
            <a:ext cx="2113478" cy="2097800"/>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5214FA5B-24E3-4D4F-B9F5-312BE1A500E0}"/>
              </a:ext>
            </a:extLst>
          </p:cNvPr>
          <p:cNvCxnSpPr>
            <a:cxnSpLocks/>
            <a:stCxn id="72" idx="0"/>
            <a:endCxn id="209" idx="4"/>
          </p:cNvCxnSpPr>
          <p:nvPr/>
        </p:nvCxnSpPr>
        <p:spPr>
          <a:xfrm flipV="1">
            <a:off x="9215714" y="2198734"/>
            <a:ext cx="272505" cy="4066230"/>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B5CE5EEE-436C-5242-84F2-72C8B29B0B73}"/>
              </a:ext>
            </a:extLst>
          </p:cNvPr>
          <p:cNvCxnSpPr>
            <a:cxnSpLocks/>
            <a:stCxn id="138" idx="0"/>
            <a:endCxn id="211" idx="4"/>
          </p:cNvCxnSpPr>
          <p:nvPr/>
        </p:nvCxnSpPr>
        <p:spPr>
          <a:xfrm flipH="1" flipV="1">
            <a:off x="10494283" y="2514907"/>
            <a:ext cx="302383" cy="1780237"/>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2BA991D-AB3B-434F-B189-A76EF590BFA7}"/>
              </a:ext>
            </a:extLst>
          </p:cNvPr>
          <p:cNvCxnSpPr>
            <a:cxnSpLocks/>
            <a:endCxn id="247" idx="4"/>
          </p:cNvCxnSpPr>
          <p:nvPr/>
        </p:nvCxnSpPr>
        <p:spPr>
          <a:xfrm flipH="1" flipV="1">
            <a:off x="4751697" y="2410641"/>
            <a:ext cx="6044970" cy="2955680"/>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66BAEBF-EAD0-524F-908A-0B1F1B1EDE89}"/>
              </a:ext>
            </a:extLst>
          </p:cNvPr>
          <p:cNvCxnSpPr>
            <a:cxnSpLocks/>
            <a:stCxn id="78" idx="0"/>
            <a:endCxn id="211" idx="4"/>
          </p:cNvCxnSpPr>
          <p:nvPr/>
        </p:nvCxnSpPr>
        <p:spPr>
          <a:xfrm flipV="1">
            <a:off x="7711152" y="2514907"/>
            <a:ext cx="2783131" cy="3583051"/>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91FE5B7-86CA-6F41-8EF9-1313BE4CE17D}"/>
              </a:ext>
            </a:extLst>
          </p:cNvPr>
          <p:cNvCxnSpPr>
            <a:cxnSpLocks/>
            <a:stCxn id="77" idx="0"/>
            <a:endCxn id="211" idx="4"/>
          </p:cNvCxnSpPr>
          <p:nvPr/>
        </p:nvCxnSpPr>
        <p:spPr>
          <a:xfrm flipV="1">
            <a:off x="4275016" y="2514907"/>
            <a:ext cx="6219267" cy="3583051"/>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391DB85-0023-694C-965E-565C903B201B}"/>
              </a:ext>
            </a:extLst>
          </p:cNvPr>
          <p:cNvCxnSpPr>
            <a:cxnSpLocks/>
            <a:stCxn id="116" idx="0"/>
            <a:endCxn id="218" idx="4"/>
          </p:cNvCxnSpPr>
          <p:nvPr/>
        </p:nvCxnSpPr>
        <p:spPr>
          <a:xfrm flipV="1">
            <a:off x="9177352" y="2597732"/>
            <a:ext cx="2459982" cy="106035"/>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B2064F2-CEA7-F543-97CC-2345EB2E399C}"/>
              </a:ext>
            </a:extLst>
          </p:cNvPr>
          <p:cNvCxnSpPr>
            <a:cxnSpLocks/>
            <a:stCxn id="102" idx="0"/>
            <a:endCxn id="218" idx="4"/>
          </p:cNvCxnSpPr>
          <p:nvPr/>
        </p:nvCxnSpPr>
        <p:spPr>
          <a:xfrm flipV="1">
            <a:off x="5993084" y="2597732"/>
            <a:ext cx="5644250" cy="1072287"/>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C35F0CB-439A-1F41-A45C-1789F9F156A3}"/>
              </a:ext>
            </a:extLst>
          </p:cNvPr>
          <p:cNvCxnSpPr>
            <a:cxnSpLocks/>
            <a:stCxn id="117" idx="0"/>
            <a:endCxn id="204" idx="4"/>
          </p:cNvCxnSpPr>
          <p:nvPr/>
        </p:nvCxnSpPr>
        <p:spPr>
          <a:xfrm flipH="1" flipV="1">
            <a:off x="3796571" y="2410642"/>
            <a:ext cx="3841479" cy="305350"/>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7CB0066-685F-334A-9F33-FEE6E72FB6FF}"/>
              </a:ext>
            </a:extLst>
          </p:cNvPr>
          <p:cNvCxnSpPr>
            <a:cxnSpLocks/>
            <a:endCxn id="202" idx="6"/>
          </p:cNvCxnSpPr>
          <p:nvPr/>
        </p:nvCxnSpPr>
        <p:spPr>
          <a:xfrm flipH="1">
            <a:off x="1430120" y="2992036"/>
            <a:ext cx="2216722" cy="301076"/>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99A0D9-B212-B24C-8C4B-33865068697B}"/>
              </a:ext>
            </a:extLst>
          </p:cNvPr>
          <p:cNvCxnSpPr>
            <a:cxnSpLocks/>
            <a:stCxn id="107" idx="2"/>
            <a:endCxn id="202" idx="6"/>
          </p:cNvCxnSpPr>
          <p:nvPr/>
        </p:nvCxnSpPr>
        <p:spPr>
          <a:xfrm flipH="1" flipV="1">
            <a:off x="1430120" y="3293112"/>
            <a:ext cx="5094584" cy="1298037"/>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F65F916-D06C-1847-A34A-092BF2C0615F}"/>
              </a:ext>
            </a:extLst>
          </p:cNvPr>
          <p:cNvCxnSpPr>
            <a:cxnSpLocks/>
            <a:stCxn id="68" idx="0"/>
            <a:endCxn id="210" idx="4"/>
          </p:cNvCxnSpPr>
          <p:nvPr/>
        </p:nvCxnSpPr>
        <p:spPr>
          <a:xfrm flipH="1" flipV="1">
            <a:off x="1900300" y="2992036"/>
            <a:ext cx="4092784" cy="3105922"/>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F9B07974-DC73-D941-BD67-9073393A77E8}"/>
              </a:ext>
            </a:extLst>
          </p:cNvPr>
          <p:cNvCxnSpPr>
            <a:cxnSpLocks/>
            <a:stCxn id="91" idx="0"/>
            <a:endCxn id="203" idx="4"/>
          </p:cNvCxnSpPr>
          <p:nvPr/>
        </p:nvCxnSpPr>
        <p:spPr>
          <a:xfrm flipH="1" flipV="1">
            <a:off x="2772249" y="2664876"/>
            <a:ext cx="2337551" cy="1645849"/>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44919409-DCB3-AA45-A79C-521C30692CF4}"/>
              </a:ext>
            </a:extLst>
          </p:cNvPr>
          <p:cNvCxnSpPr>
            <a:cxnSpLocks/>
            <a:stCxn id="71" idx="0"/>
            <a:endCxn id="247" idx="4"/>
          </p:cNvCxnSpPr>
          <p:nvPr/>
        </p:nvCxnSpPr>
        <p:spPr>
          <a:xfrm flipH="1" flipV="1">
            <a:off x="4751697" y="2410641"/>
            <a:ext cx="2959455" cy="2709714"/>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B1AA52A8-9166-214C-92EC-43573FAAAF64}"/>
              </a:ext>
            </a:extLst>
          </p:cNvPr>
          <p:cNvCxnSpPr>
            <a:cxnSpLocks/>
            <a:stCxn id="139" idx="1"/>
          </p:cNvCxnSpPr>
          <p:nvPr/>
        </p:nvCxnSpPr>
        <p:spPr>
          <a:xfrm flipH="1" flipV="1">
            <a:off x="2807514" y="2680415"/>
            <a:ext cx="6030086" cy="1707196"/>
          </a:xfrm>
          <a:prstGeom prst="straightConnector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2E6F000-FF56-F543-8561-563185E33C39}"/>
              </a:ext>
            </a:extLst>
          </p:cNvPr>
          <p:cNvSpPr>
            <a:spLocks noGrp="1"/>
          </p:cNvSpPr>
          <p:nvPr>
            <p:ph type="sldNum" sz="quarter" idx="12"/>
          </p:nvPr>
        </p:nvSpPr>
        <p:spPr/>
        <p:txBody>
          <a:bodyPr/>
          <a:lstStyle/>
          <a:p>
            <a:fld id="{5DF16759-EFA5-A34C-8259-B744E9EC865C}" type="slidenum">
              <a:rPr lang="en-US" smtClean="0"/>
              <a:t>42</a:t>
            </a:fld>
            <a:endParaRPr lang="en-US"/>
          </a:p>
        </p:txBody>
      </p:sp>
    </p:spTree>
    <p:extLst>
      <p:ext uri="{BB962C8B-B14F-4D97-AF65-F5344CB8AC3E}">
        <p14:creationId xmlns:p14="http://schemas.microsoft.com/office/powerpoint/2010/main" val="2945455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ounded Rectangle 252">
            <a:extLst>
              <a:ext uri="{FF2B5EF4-FFF2-40B4-BE49-F238E27FC236}">
                <a16:creationId xmlns:a16="http://schemas.microsoft.com/office/drawing/2014/main" id="{462BF852-C221-9D41-B78A-1A4A573A185C}"/>
              </a:ext>
            </a:extLst>
          </p:cNvPr>
          <p:cNvSpPr/>
          <p:nvPr/>
        </p:nvSpPr>
        <p:spPr>
          <a:xfrm>
            <a:off x="303629" y="164820"/>
            <a:ext cx="10378331" cy="3388530"/>
          </a:xfrm>
          <a:prstGeom prst="round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60F0CB12-C567-794C-A51F-B71529654CFF}"/>
              </a:ext>
            </a:extLst>
          </p:cNvPr>
          <p:cNvSpPr/>
          <p:nvPr/>
        </p:nvSpPr>
        <p:spPr>
          <a:xfrm>
            <a:off x="2361162" y="3088476"/>
            <a:ext cx="9277429" cy="3452395"/>
          </a:xfrm>
          <a:prstGeom prst="round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C4A9525-CE67-CD4B-B454-2A8C881DA7DA}"/>
              </a:ext>
            </a:extLst>
          </p:cNvPr>
          <p:cNvSpPr/>
          <p:nvPr/>
        </p:nvSpPr>
        <p:spPr>
          <a:xfrm>
            <a:off x="4613688" y="1070125"/>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IAO: directive information entity</a:t>
            </a:r>
          </a:p>
        </p:txBody>
      </p:sp>
      <p:grpSp>
        <p:nvGrpSpPr>
          <p:cNvPr id="50" name="Group 49">
            <a:extLst>
              <a:ext uri="{FF2B5EF4-FFF2-40B4-BE49-F238E27FC236}">
                <a16:creationId xmlns:a16="http://schemas.microsoft.com/office/drawing/2014/main" id="{60911D81-BABB-8E43-A2FB-A6D73DBAA62E}"/>
              </a:ext>
            </a:extLst>
          </p:cNvPr>
          <p:cNvGrpSpPr/>
          <p:nvPr/>
        </p:nvGrpSpPr>
        <p:grpSpPr>
          <a:xfrm>
            <a:off x="613169" y="4812585"/>
            <a:ext cx="1047773" cy="770639"/>
            <a:chOff x="613170" y="5348149"/>
            <a:chExt cx="603735" cy="433124"/>
          </a:xfrm>
        </p:grpSpPr>
        <p:sp>
          <p:nvSpPr>
            <p:cNvPr id="236" name="Oval 235"/>
            <p:cNvSpPr/>
            <p:nvPr/>
          </p:nvSpPr>
          <p:spPr>
            <a:xfrm>
              <a:off x="613170" y="5610687"/>
              <a:ext cx="198931" cy="170586"/>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dirty="0"/>
            </a:p>
          </p:txBody>
        </p:sp>
        <p:sp>
          <p:nvSpPr>
            <p:cNvPr id="241" name="TextBox 240"/>
            <p:cNvSpPr txBox="1"/>
            <p:nvPr/>
          </p:nvSpPr>
          <p:spPr>
            <a:xfrm>
              <a:off x="822316" y="5622022"/>
              <a:ext cx="394589" cy="138384"/>
            </a:xfrm>
            <a:prstGeom prst="rect">
              <a:avLst/>
            </a:prstGeom>
            <a:noFill/>
          </p:spPr>
          <p:txBody>
            <a:bodyPr wrap="none" rtlCol="0">
              <a:spAutoFit/>
            </a:bodyPr>
            <a:lstStyle/>
            <a:p>
              <a:r>
                <a:rPr lang="en-US" sz="1000" dirty="0"/>
                <a:t>Particular</a:t>
              </a:r>
            </a:p>
          </p:txBody>
        </p:sp>
        <p:sp>
          <p:nvSpPr>
            <p:cNvPr id="216" name="Oval 215">
              <a:extLst>
                <a:ext uri="{FF2B5EF4-FFF2-40B4-BE49-F238E27FC236}">
                  <a16:creationId xmlns:a16="http://schemas.microsoft.com/office/drawing/2014/main" id="{E22B2CC1-1421-704E-B965-373963EB5E62}"/>
                </a:ext>
              </a:extLst>
            </p:cNvPr>
            <p:cNvSpPr/>
            <p:nvPr/>
          </p:nvSpPr>
          <p:spPr>
            <a:xfrm>
              <a:off x="616966" y="5348149"/>
              <a:ext cx="198931" cy="17058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dirty="0"/>
            </a:p>
          </p:txBody>
        </p:sp>
        <p:sp>
          <p:nvSpPr>
            <p:cNvPr id="217" name="TextBox 216">
              <a:extLst>
                <a:ext uri="{FF2B5EF4-FFF2-40B4-BE49-F238E27FC236}">
                  <a16:creationId xmlns:a16="http://schemas.microsoft.com/office/drawing/2014/main" id="{3D873C66-B1F0-A24B-ACEB-EB4039C0ED9D}"/>
                </a:ext>
              </a:extLst>
            </p:cNvPr>
            <p:cNvSpPr txBox="1"/>
            <p:nvPr/>
          </p:nvSpPr>
          <p:spPr>
            <a:xfrm>
              <a:off x="826112" y="5359484"/>
              <a:ext cx="385352" cy="138384"/>
            </a:xfrm>
            <a:prstGeom prst="rect">
              <a:avLst/>
            </a:prstGeom>
            <a:noFill/>
          </p:spPr>
          <p:txBody>
            <a:bodyPr wrap="none" rtlCol="0">
              <a:spAutoFit/>
            </a:bodyPr>
            <a:lstStyle/>
            <a:p>
              <a:r>
                <a:rPr lang="en-US" sz="1000" dirty="0"/>
                <a:t>Universal</a:t>
              </a:r>
              <a:endParaRPr lang="en-US" sz="700" dirty="0"/>
            </a:p>
          </p:txBody>
        </p:sp>
      </p:grpSp>
      <p:sp>
        <p:nvSpPr>
          <p:cNvPr id="221" name="Oval 220">
            <a:extLst>
              <a:ext uri="{FF2B5EF4-FFF2-40B4-BE49-F238E27FC236}">
                <a16:creationId xmlns:a16="http://schemas.microsoft.com/office/drawing/2014/main" id="{D1FF4FD8-366E-3042-80D9-FE27827E9B44}"/>
              </a:ext>
            </a:extLst>
          </p:cNvPr>
          <p:cNvSpPr/>
          <p:nvPr/>
        </p:nvSpPr>
        <p:spPr>
          <a:xfrm>
            <a:off x="4115465" y="216697"/>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BFO: generically dependent continuant</a:t>
            </a:r>
          </a:p>
        </p:txBody>
      </p:sp>
      <p:cxnSp>
        <p:nvCxnSpPr>
          <p:cNvPr id="5" name="Straight Arrow Connector 4">
            <a:extLst>
              <a:ext uri="{FF2B5EF4-FFF2-40B4-BE49-F238E27FC236}">
                <a16:creationId xmlns:a16="http://schemas.microsoft.com/office/drawing/2014/main" id="{7A42FA5B-1F46-B04F-9B12-3F0A8858306E}"/>
              </a:ext>
            </a:extLst>
          </p:cNvPr>
          <p:cNvCxnSpPr>
            <a:cxnSpLocks/>
            <a:stCxn id="202" idx="0"/>
            <a:endCxn id="221" idx="4"/>
          </p:cNvCxnSpPr>
          <p:nvPr/>
        </p:nvCxnSpPr>
        <p:spPr>
          <a:xfrm flipH="1" flipV="1">
            <a:off x="4622087" y="790319"/>
            <a:ext cx="498223" cy="27980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Oval 127">
            <a:extLst>
              <a:ext uri="{FF2B5EF4-FFF2-40B4-BE49-F238E27FC236}">
                <a16:creationId xmlns:a16="http://schemas.microsoft.com/office/drawing/2014/main" id="{39279A17-ED78-4848-A866-BAAD15402379}"/>
              </a:ext>
            </a:extLst>
          </p:cNvPr>
          <p:cNvSpPr/>
          <p:nvPr/>
        </p:nvSpPr>
        <p:spPr>
          <a:xfrm>
            <a:off x="3976271" y="2509604"/>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RUBRIC: permission directive</a:t>
            </a:r>
          </a:p>
        </p:txBody>
      </p:sp>
      <p:sp>
        <p:nvSpPr>
          <p:cNvPr id="129" name="Oval 128">
            <a:extLst>
              <a:ext uri="{FF2B5EF4-FFF2-40B4-BE49-F238E27FC236}">
                <a16:creationId xmlns:a16="http://schemas.microsoft.com/office/drawing/2014/main" id="{901F40E4-ECF2-F444-ABFE-6156C2A82EDB}"/>
              </a:ext>
            </a:extLst>
          </p:cNvPr>
          <p:cNvSpPr/>
          <p:nvPr/>
        </p:nvSpPr>
        <p:spPr>
          <a:xfrm>
            <a:off x="1758342" y="1089890"/>
            <a:ext cx="1098266" cy="65611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CCO: descriptive information content entity</a:t>
            </a:r>
          </a:p>
        </p:txBody>
      </p:sp>
      <p:cxnSp>
        <p:nvCxnSpPr>
          <p:cNvPr id="130" name="Straight Arrow Connector 129">
            <a:extLst>
              <a:ext uri="{FF2B5EF4-FFF2-40B4-BE49-F238E27FC236}">
                <a16:creationId xmlns:a16="http://schemas.microsoft.com/office/drawing/2014/main" id="{6404054E-A2FA-1A4C-BA3D-BD276FDD9C13}"/>
              </a:ext>
            </a:extLst>
          </p:cNvPr>
          <p:cNvCxnSpPr>
            <a:cxnSpLocks/>
            <a:stCxn id="129" idx="7"/>
            <a:endCxn id="221" idx="3"/>
          </p:cNvCxnSpPr>
          <p:nvPr/>
        </p:nvCxnSpPr>
        <p:spPr>
          <a:xfrm flipV="1">
            <a:off x="2695771" y="706314"/>
            <a:ext cx="1568080" cy="47966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716632E3-0AF1-234B-9A5B-4C3F1DE7F357}"/>
              </a:ext>
            </a:extLst>
          </p:cNvPr>
          <p:cNvSpPr/>
          <p:nvPr/>
        </p:nvSpPr>
        <p:spPr>
          <a:xfrm>
            <a:off x="6819901" y="752352"/>
            <a:ext cx="1098266" cy="65611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IAO: document</a:t>
            </a:r>
          </a:p>
        </p:txBody>
      </p:sp>
      <p:sp>
        <p:nvSpPr>
          <p:cNvPr id="133" name="Oval 132">
            <a:extLst>
              <a:ext uri="{FF2B5EF4-FFF2-40B4-BE49-F238E27FC236}">
                <a16:creationId xmlns:a16="http://schemas.microsoft.com/office/drawing/2014/main" id="{FF282185-00F5-4F44-AFE5-89362E248091}"/>
              </a:ext>
            </a:extLst>
          </p:cNvPr>
          <p:cNvSpPr/>
          <p:nvPr/>
        </p:nvSpPr>
        <p:spPr>
          <a:xfrm>
            <a:off x="7901935" y="1294730"/>
            <a:ext cx="1098266" cy="65611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D-acts: document act input document</a:t>
            </a:r>
          </a:p>
        </p:txBody>
      </p:sp>
      <p:sp>
        <p:nvSpPr>
          <p:cNvPr id="134" name="Oval 133">
            <a:extLst>
              <a:ext uri="{FF2B5EF4-FFF2-40B4-BE49-F238E27FC236}">
                <a16:creationId xmlns:a16="http://schemas.microsoft.com/office/drawing/2014/main" id="{9E931170-9FF0-CE40-9BF7-480F67BFC336}"/>
              </a:ext>
            </a:extLst>
          </p:cNvPr>
          <p:cNvSpPr/>
          <p:nvPr/>
        </p:nvSpPr>
        <p:spPr>
          <a:xfrm>
            <a:off x="9002042" y="2101157"/>
            <a:ext cx="1098266" cy="656114"/>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informed consent form</a:t>
            </a:r>
          </a:p>
        </p:txBody>
      </p:sp>
      <p:cxnSp>
        <p:nvCxnSpPr>
          <p:cNvPr id="135" name="Straight Arrow Connector 134">
            <a:extLst>
              <a:ext uri="{FF2B5EF4-FFF2-40B4-BE49-F238E27FC236}">
                <a16:creationId xmlns:a16="http://schemas.microsoft.com/office/drawing/2014/main" id="{F0AEC1DD-48F6-1847-8207-A87F4C2BEF54}"/>
              </a:ext>
            </a:extLst>
          </p:cNvPr>
          <p:cNvCxnSpPr>
            <a:cxnSpLocks/>
            <a:stCxn id="132" idx="1"/>
            <a:endCxn id="221" idx="5"/>
          </p:cNvCxnSpPr>
          <p:nvPr/>
        </p:nvCxnSpPr>
        <p:spPr>
          <a:xfrm flipH="1" flipV="1">
            <a:off x="4980323" y="706314"/>
            <a:ext cx="2000415" cy="1421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C079D1-710F-2246-A409-32D2A3938874}"/>
              </a:ext>
            </a:extLst>
          </p:cNvPr>
          <p:cNvCxnSpPr>
            <a:cxnSpLocks/>
            <a:stCxn id="133" idx="1"/>
            <a:endCxn id="132" idx="5"/>
          </p:cNvCxnSpPr>
          <p:nvPr/>
        </p:nvCxnSpPr>
        <p:spPr>
          <a:xfrm flipH="1" flipV="1">
            <a:off x="7757330" y="1312380"/>
            <a:ext cx="305442" cy="7843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E0C6801-48C7-D54F-9C5B-00562CECD61B}"/>
              </a:ext>
            </a:extLst>
          </p:cNvPr>
          <p:cNvCxnSpPr>
            <a:cxnSpLocks/>
            <a:stCxn id="134" idx="1"/>
            <a:endCxn id="133" idx="5"/>
          </p:cNvCxnSpPr>
          <p:nvPr/>
        </p:nvCxnSpPr>
        <p:spPr>
          <a:xfrm flipH="1" flipV="1">
            <a:off x="8839364" y="1854758"/>
            <a:ext cx="323515" cy="34248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2A844D16-D049-4B4B-8314-80AE90600C6B}"/>
              </a:ext>
            </a:extLst>
          </p:cNvPr>
          <p:cNvSpPr/>
          <p:nvPr/>
        </p:nvSpPr>
        <p:spPr>
          <a:xfrm>
            <a:off x="3378829" y="1956143"/>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RUBRIC: conditional permission directive</a:t>
            </a:r>
          </a:p>
        </p:txBody>
      </p:sp>
      <p:sp>
        <p:nvSpPr>
          <p:cNvPr id="167" name="Oval 166">
            <a:extLst>
              <a:ext uri="{FF2B5EF4-FFF2-40B4-BE49-F238E27FC236}">
                <a16:creationId xmlns:a16="http://schemas.microsoft.com/office/drawing/2014/main" id="{AF73D493-D172-424A-95D2-8C439DFA23AF}"/>
              </a:ext>
            </a:extLst>
          </p:cNvPr>
          <p:cNvSpPr/>
          <p:nvPr/>
        </p:nvSpPr>
        <p:spPr>
          <a:xfrm>
            <a:off x="5413258" y="1926445"/>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RUBRIC: restriction directive</a:t>
            </a:r>
          </a:p>
        </p:txBody>
      </p:sp>
      <p:sp>
        <p:nvSpPr>
          <p:cNvPr id="168" name="Oval 167">
            <a:extLst>
              <a:ext uri="{FF2B5EF4-FFF2-40B4-BE49-F238E27FC236}">
                <a16:creationId xmlns:a16="http://schemas.microsoft.com/office/drawing/2014/main" id="{02A7804F-5757-134E-B997-82C4D86729E7}"/>
              </a:ext>
            </a:extLst>
          </p:cNvPr>
          <p:cNvSpPr/>
          <p:nvPr/>
        </p:nvSpPr>
        <p:spPr>
          <a:xfrm>
            <a:off x="6419977" y="1717856"/>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RUBRIC: answer directive</a:t>
            </a:r>
          </a:p>
        </p:txBody>
      </p:sp>
      <p:cxnSp>
        <p:nvCxnSpPr>
          <p:cNvPr id="175" name="Straight Arrow Connector 174">
            <a:extLst>
              <a:ext uri="{FF2B5EF4-FFF2-40B4-BE49-F238E27FC236}">
                <a16:creationId xmlns:a16="http://schemas.microsoft.com/office/drawing/2014/main" id="{B99A570C-11E4-6D43-A222-E7D89C9E75CC}"/>
              </a:ext>
            </a:extLst>
          </p:cNvPr>
          <p:cNvCxnSpPr>
            <a:cxnSpLocks/>
          </p:cNvCxnSpPr>
          <p:nvPr/>
        </p:nvCxnSpPr>
        <p:spPr>
          <a:xfrm flipV="1">
            <a:off x="672240" y="4571029"/>
            <a:ext cx="258461" cy="64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64B3A0A-CD45-8B4F-A8F3-C1A6A6796304}"/>
              </a:ext>
            </a:extLst>
          </p:cNvPr>
          <p:cNvSpPr txBox="1"/>
          <p:nvPr/>
        </p:nvSpPr>
        <p:spPr>
          <a:xfrm>
            <a:off x="922521" y="4447918"/>
            <a:ext cx="896399" cy="246221"/>
          </a:xfrm>
          <a:prstGeom prst="rect">
            <a:avLst/>
          </a:prstGeom>
          <a:noFill/>
        </p:spPr>
        <p:txBody>
          <a:bodyPr wrap="none" rtlCol="0">
            <a:spAutoFit/>
          </a:bodyPr>
          <a:lstStyle/>
          <a:p>
            <a:r>
              <a:rPr lang="en-US" sz="1000" dirty="0"/>
              <a:t>“Is a” relation</a:t>
            </a:r>
          </a:p>
        </p:txBody>
      </p:sp>
      <p:cxnSp>
        <p:nvCxnSpPr>
          <p:cNvPr id="185" name="Straight Arrow Connector 184">
            <a:extLst>
              <a:ext uri="{FF2B5EF4-FFF2-40B4-BE49-F238E27FC236}">
                <a16:creationId xmlns:a16="http://schemas.microsoft.com/office/drawing/2014/main" id="{77EADE7E-3220-2343-9FDF-FFEE13DECBCB}"/>
              </a:ext>
            </a:extLst>
          </p:cNvPr>
          <p:cNvCxnSpPr>
            <a:cxnSpLocks/>
            <a:stCxn id="166" idx="0"/>
            <a:endCxn id="202" idx="4"/>
          </p:cNvCxnSpPr>
          <p:nvPr/>
        </p:nvCxnSpPr>
        <p:spPr>
          <a:xfrm flipV="1">
            <a:off x="3885451" y="1643747"/>
            <a:ext cx="1234859" cy="31239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EF168E5F-71ED-EC45-A38D-DD75BF42FD87}"/>
              </a:ext>
            </a:extLst>
          </p:cNvPr>
          <p:cNvCxnSpPr>
            <a:cxnSpLocks/>
            <a:stCxn id="128" idx="7"/>
            <a:endCxn id="202" idx="4"/>
          </p:cNvCxnSpPr>
          <p:nvPr/>
        </p:nvCxnSpPr>
        <p:spPr>
          <a:xfrm flipV="1">
            <a:off x="4841129" y="1643747"/>
            <a:ext cx="279181" cy="94986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BD77E779-A269-5840-9F44-F372A031E495}"/>
              </a:ext>
            </a:extLst>
          </p:cNvPr>
          <p:cNvCxnSpPr>
            <a:cxnSpLocks/>
            <a:stCxn id="167" idx="0"/>
            <a:endCxn id="202" idx="4"/>
          </p:cNvCxnSpPr>
          <p:nvPr/>
        </p:nvCxnSpPr>
        <p:spPr>
          <a:xfrm flipH="1" flipV="1">
            <a:off x="5120310" y="1643747"/>
            <a:ext cx="799570" cy="28269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33C4D45A-4FBD-064B-9282-D0EC1FFC3F91}"/>
              </a:ext>
            </a:extLst>
          </p:cNvPr>
          <p:cNvCxnSpPr>
            <a:cxnSpLocks/>
            <a:stCxn id="168" idx="1"/>
            <a:endCxn id="202" idx="4"/>
          </p:cNvCxnSpPr>
          <p:nvPr/>
        </p:nvCxnSpPr>
        <p:spPr>
          <a:xfrm flipH="1" flipV="1">
            <a:off x="5120310" y="1643747"/>
            <a:ext cx="1448053" cy="15811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3" name="Oval 212">
            <a:extLst>
              <a:ext uri="{FF2B5EF4-FFF2-40B4-BE49-F238E27FC236}">
                <a16:creationId xmlns:a16="http://schemas.microsoft.com/office/drawing/2014/main" id="{C81D5FBD-9E0F-A94C-A6C5-FF048D833470}"/>
              </a:ext>
            </a:extLst>
          </p:cNvPr>
          <p:cNvSpPr/>
          <p:nvPr/>
        </p:nvSpPr>
        <p:spPr>
          <a:xfrm>
            <a:off x="2367936" y="2322316"/>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RUBRIC: description of medical procedure</a:t>
            </a:r>
          </a:p>
        </p:txBody>
      </p:sp>
      <p:sp>
        <p:nvSpPr>
          <p:cNvPr id="219" name="Oval 218">
            <a:extLst>
              <a:ext uri="{FF2B5EF4-FFF2-40B4-BE49-F238E27FC236}">
                <a16:creationId xmlns:a16="http://schemas.microsoft.com/office/drawing/2014/main" id="{D8A90982-6BC9-624F-AEB7-7C592DE7A006}"/>
              </a:ext>
            </a:extLst>
          </p:cNvPr>
          <p:cNvSpPr/>
          <p:nvPr/>
        </p:nvSpPr>
        <p:spPr>
          <a:xfrm>
            <a:off x="1415008" y="2697275"/>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description of risk</a:t>
            </a:r>
          </a:p>
        </p:txBody>
      </p:sp>
      <p:sp>
        <p:nvSpPr>
          <p:cNvPr id="220" name="Oval 219">
            <a:extLst>
              <a:ext uri="{FF2B5EF4-FFF2-40B4-BE49-F238E27FC236}">
                <a16:creationId xmlns:a16="http://schemas.microsoft.com/office/drawing/2014/main" id="{966F506C-9DF9-B44E-B864-177EAF250CAC}"/>
              </a:ext>
            </a:extLst>
          </p:cNvPr>
          <p:cNvSpPr/>
          <p:nvPr/>
        </p:nvSpPr>
        <p:spPr>
          <a:xfrm>
            <a:off x="458377" y="2298253"/>
            <a:ext cx="1013244" cy="573622"/>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ICO: description of benefit</a:t>
            </a:r>
          </a:p>
        </p:txBody>
      </p:sp>
      <p:cxnSp>
        <p:nvCxnSpPr>
          <p:cNvPr id="234" name="Straight Arrow Connector 233">
            <a:extLst>
              <a:ext uri="{FF2B5EF4-FFF2-40B4-BE49-F238E27FC236}">
                <a16:creationId xmlns:a16="http://schemas.microsoft.com/office/drawing/2014/main" id="{F3904B9E-A5E2-B24E-9501-C34C580010DB}"/>
              </a:ext>
            </a:extLst>
          </p:cNvPr>
          <p:cNvCxnSpPr>
            <a:cxnSpLocks/>
            <a:stCxn id="213" idx="0"/>
            <a:endCxn id="129" idx="4"/>
          </p:cNvCxnSpPr>
          <p:nvPr/>
        </p:nvCxnSpPr>
        <p:spPr>
          <a:xfrm flipH="1" flipV="1">
            <a:off x="2307475" y="1746004"/>
            <a:ext cx="567083" cy="5763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3D02BF7-9402-0941-8F9F-AF1098303AD9}"/>
              </a:ext>
            </a:extLst>
          </p:cNvPr>
          <p:cNvCxnSpPr>
            <a:cxnSpLocks/>
            <a:stCxn id="219" idx="0"/>
            <a:endCxn id="129" idx="4"/>
          </p:cNvCxnSpPr>
          <p:nvPr/>
        </p:nvCxnSpPr>
        <p:spPr>
          <a:xfrm flipV="1">
            <a:off x="1921630" y="1746004"/>
            <a:ext cx="385845" cy="9512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9492BED-0AA6-AF40-AB2F-BDC6A396A87A}"/>
              </a:ext>
            </a:extLst>
          </p:cNvPr>
          <p:cNvCxnSpPr>
            <a:cxnSpLocks/>
            <a:stCxn id="220" idx="0"/>
            <a:endCxn id="129" idx="4"/>
          </p:cNvCxnSpPr>
          <p:nvPr/>
        </p:nvCxnSpPr>
        <p:spPr>
          <a:xfrm flipV="1">
            <a:off x="964999" y="1746004"/>
            <a:ext cx="1342476" cy="5522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7" name="Oval 256">
            <a:extLst>
              <a:ext uri="{FF2B5EF4-FFF2-40B4-BE49-F238E27FC236}">
                <a16:creationId xmlns:a16="http://schemas.microsoft.com/office/drawing/2014/main" id="{8C433496-1324-4A4F-A855-40CE4452DBF4}"/>
              </a:ext>
            </a:extLst>
          </p:cNvPr>
          <p:cNvSpPr/>
          <p:nvPr/>
        </p:nvSpPr>
        <p:spPr>
          <a:xfrm>
            <a:off x="10335612" y="5873752"/>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research institution 1</a:t>
            </a:r>
          </a:p>
        </p:txBody>
      </p:sp>
      <p:sp>
        <p:nvSpPr>
          <p:cNvPr id="258" name="TextBox 257">
            <a:extLst>
              <a:ext uri="{FF2B5EF4-FFF2-40B4-BE49-F238E27FC236}">
                <a16:creationId xmlns:a16="http://schemas.microsoft.com/office/drawing/2014/main" id="{D9EACEEB-C6CE-BA43-B489-0943FC970C22}"/>
              </a:ext>
            </a:extLst>
          </p:cNvPr>
          <p:cNvSpPr txBox="1"/>
          <p:nvPr/>
        </p:nvSpPr>
        <p:spPr>
          <a:xfrm>
            <a:off x="8632027" y="7690480"/>
            <a:ext cx="570990" cy="215444"/>
          </a:xfrm>
          <a:prstGeom prst="rect">
            <a:avLst/>
          </a:prstGeom>
          <a:noFill/>
        </p:spPr>
        <p:txBody>
          <a:bodyPr wrap="none" rtlCol="0">
            <a:spAutoFit/>
          </a:bodyPr>
          <a:lstStyle/>
          <a:p>
            <a:r>
              <a:rPr lang="en-US" sz="800" dirty="0"/>
              <a:t>bearer of</a:t>
            </a:r>
          </a:p>
        </p:txBody>
      </p:sp>
      <p:sp>
        <p:nvSpPr>
          <p:cNvPr id="259" name="Oval 258">
            <a:extLst>
              <a:ext uri="{FF2B5EF4-FFF2-40B4-BE49-F238E27FC236}">
                <a16:creationId xmlns:a16="http://schemas.microsoft.com/office/drawing/2014/main" id="{A6BFE9A6-35C6-534B-BD23-EB1241492D2A}"/>
              </a:ext>
            </a:extLst>
          </p:cNvPr>
          <p:cNvSpPr/>
          <p:nvPr/>
        </p:nvSpPr>
        <p:spPr>
          <a:xfrm>
            <a:off x="3538873" y="5850961"/>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informed consent process</a:t>
            </a:r>
          </a:p>
        </p:txBody>
      </p:sp>
      <p:sp>
        <p:nvSpPr>
          <p:cNvPr id="260" name="Oval 259">
            <a:extLst>
              <a:ext uri="{FF2B5EF4-FFF2-40B4-BE49-F238E27FC236}">
                <a16:creationId xmlns:a16="http://schemas.microsoft.com/office/drawing/2014/main" id="{3843A104-C65B-DD43-B9C4-E52496AC98E9}"/>
              </a:ext>
            </a:extLst>
          </p:cNvPr>
          <p:cNvSpPr/>
          <p:nvPr/>
        </p:nvSpPr>
        <p:spPr>
          <a:xfrm>
            <a:off x="6008438" y="5849466"/>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act of consent</a:t>
            </a:r>
          </a:p>
        </p:txBody>
      </p:sp>
      <p:cxnSp>
        <p:nvCxnSpPr>
          <p:cNvPr id="261" name="Straight Arrow Connector 260">
            <a:extLst>
              <a:ext uri="{FF2B5EF4-FFF2-40B4-BE49-F238E27FC236}">
                <a16:creationId xmlns:a16="http://schemas.microsoft.com/office/drawing/2014/main" id="{4F08E55F-CFBA-EB47-8173-D91B0902DF99}"/>
              </a:ext>
            </a:extLst>
          </p:cNvPr>
          <p:cNvCxnSpPr>
            <a:cxnSpLocks/>
            <a:stCxn id="259" idx="6"/>
            <a:endCxn id="260" idx="2"/>
          </p:cNvCxnSpPr>
          <p:nvPr/>
        </p:nvCxnSpPr>
        <p:spPr>
          <a:xfrm flipV="1">
            <a:off x="4471967" y="6135712"/>
            <a:ext cx="1536471" cy="1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9785BE5D-7003-B640-BF9A-BDB9314E6793}"/>
              </a:ext>
            </a:extLst>
          </p:cNvPr>
          <p:cNvSpPr txBox="1"/>
          <p:nvPr/>
        </p:nvSpPr>
        <p:spPr>
          <a:xfrm>
            <a:off x="4948795" y="5921015"/>
            <a:ext cx="865943" cy="215444"/>
          </a:xfrm>
          <a:prstGeom prst="rect">
            <a:avLst/>
          </a:prstGeom>
          <a:noFill/>
        </p:spPr>
        <p:txBody>
          <a:bodyPr wrap="none" rtlCol="0">
            <a:spAutoFit/>
          </a:bodyPr>
          <a:lstStyle/>
          <a:p>
            <a:r>
              <a:rPr lang="en-US" sz="800" dirty="0"/>
              <a:t>has process part</a:t>
            </a:r>
          </a:p>
        </p:txBody>
      </p:sp>
      <p:sp>
        <p:nvSpPr>
          <p:cNvPr id="263" name="Oval 262">
            <a:extLst>
              <a:ext uri="{FF2B5EF4-FFF2-40B4-BE49-F238E27FC236}">
                <a16:creationId xmlns:a16="http://schemas.microsoft.com/office/drawing/2014/main" id="{E4699F92-BC76-C84F-B5B1-B47A3A8F1316}"/>
              </a:ext>
            </a:extLst>
          </p:cNvPr>
          <p:cNvSpPr/>
          <p:nvPr/>
        </p:nvSpPr>
        <p:spPr>
          <a:xfrm>
            <a:off x="7938938" y="5848336"/>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permission role</a:t>
            </a:r>
          </a:p>
        </p:txBody>
      </p:sp>
      <p:cxnSp>
        <p:nvCxnSpPr>
          <p:cNvPr id="264" name="Straight Arrow Connector 263">
            <a:extLst>
              <a:ext uri="{FF2B5EF4-FFF2-40B4-BE49-F238E27FC236}">
                <a16:creationId xmlns:a16="http://schemas.microsoft.com/office/drawing/2014/main" id="{93FFEEF6-B925-4C4B-AA18-08D0276DA7F4}"/>
              </a:ext>
            </a:extLst>
          </p:cNvPr>
          <p:cNvCxnSpPr>
            <a:cxnSpLocks/>
            <a:stCxn id="263" idx="6"/>
            <a:endCxn id="257" idx="2"/>
          </p:cNvCxnSpPr>
          <p:nvPr/>
        </p:nvCxnSpPr>
        <p:spPr>
          <a:xfrm>
            <a:off x="8872032" y="6135147"/>
            <a:ext cx="1463580" cy="26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8AAF800D-7F76-2348-9A61-64B0EC9308F7}"/>
              </a:ext>
            </a:extLst>
          </p:cNvPr>
          <p:cNvCxnSpPr>
            <a:cxnSpLocks/>
            <a:stCxn id="260" idx="6"/>
            <a:endCxn id="263" idx="2"/>
          </p:cNvCxnSpPr>
          <p:nvPr/>
        </p:nvCxnSpPr>
        <p:spPr>
          <a:xfrm flipV="1">
            <a:off x="6941532" y="6135147"/>
            <a:ext cx="997406" cy="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1A18F595-FBE5-104D-8FB5-495B2D6ECC71}"/>
              </a:ext>
            </a:extLst>
          </p:cNvPr>
          <p:cNvSpPr txBox="1"/>
          <p:nvPr/>
        </p:nvSpPr>
        <p:spPr>
          <a:xfrm>
            <a:off x="7036608" y="5933140"/>
            <a:ext cx="636713" cy="215444"/>
          </a:xfrm>
          <a:prstGeom prst="rect">
            <a:avLst/>
          </a:prstGeom>
          <a:noFill/>
        </p:spPr>
        <p:txBody>
          <a:bodyPr wrap="none" rtlCol="0">
            <a:spAutoFit/>
          </a:bodyPr>
          <a:lstStyle/>
          <a:p>
            <a:r>
              <a:rPr lang="en-US" sz="800" dirty="0"/>
              <a:t>has output</a:t>
            </a:r>
          </a:p>
        </p:txBody>
      </p:sp>
      <p:sp>
        <p:nvSpPr>
          <p:cNvPr id="267" name="Oval 266">
            <a:extLst>
              <a:ext uri="{FF2B5EF4-FFF2-40B4-BE49-F238E27FC236}">
                <a16:creationId xmlns:a16="http://schemas.microsoft.com/office/drawing/2014/main" id="{1B0FDC06-5196-9A4B-8D44-DCBC2BA56D62}"/>
              </a:ext>
            </a:extLst>
          </p:cNvPr>
          <p:cNvSpPr/>
          <p:nvPr/>
        </p:nvSpPr>
        <p:spPr>
          <a:xfrm>
            <a:off x="8135955" y="4388190"/>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permission directive</a:t>
            </a:r>
          </a:p>
        </p:txBody>
      </p:sp>
      <p:cxnSp>
        <p:nvCxnSpPr>
          <p:cNvPr id="268" name="Straight Arrow Connector 267">
            <a:extLst>
              <a:ext uri="{FF2B5EF4-FFF2-40B4-BE49-F238E27FC236}">
                <a16:creationId xmlns:a16="http://schemas.microsoft.com/office/drawing/2014/main" id="{4099F48B-8582-B14E-93A8-7F04912B48DA}"/>
              </a:ext>
            </a:extLst>
          </p:cNvPr>
          <p:cNvCxnSpPr>
            <a:cxnSpLocks/>
            <a:stCxn id="267" idx="4"/>
            <a:endCxn id="263" idx="0"/>
          </p:cNvCxnSpPr>
          <p:nvPr/>
        </p:nvCxnSpPr>
        <p:spPr>
          <a:xfrm flipH="1">
            <a:off x="8405485" y="4961812"/>
            <a:ext cx="358643" cy="8865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B67295C8-456B-2A46-BD41-D3348F17D735}"/>
              </a:ext>
            </a:extLst>
          </p:cNvPr>
          <p:cNvSpPr txBox="1"/>
          <p:nvPr/>
        </p:nvSpPr>
        <p:spPr>
          <a:xfrm>
            <a:off x="7989405" y="5340174"/>
            <a:ext cx="614271" cy="215444"/>
          </a:xfrm>
          <a:prstGeom prst="rect">
            <a:avLst/>
          </a:prstGeom>
          <a:noFill/>
        </p:spPr>
        <p:txBody>
          <a:bodyPr wrap="none" rtlCol="0">
            <a:spAutoFit/>
          </a:bodyPr>
          <a:lstStyle/>
          <a:p>
            <a:r>
              <a:rPr lang="en-US" sz="800" dirty="0"/>
              <a:t>prescribes</a:t>
            </a:r>
          </a:p>
        </p:txBody>
      </p:sp>
      <p:sp>
        <p:nvSpPr>
          <p:cNvPr id="270" name="Oval 269">
            <a:extLst>
              <a:ext uri="{FF2B5EF4-FFF2-40B4-BE49-F238E27FC236}">
                <a16:creationId xmlns:a16="http://schemas.microsoft.com/office/drawing/2014/main" id="{9A9893C3-C160-EB4A-B404-0FA720889F0F}"/>
              </a:ext>
            </a:extLst>
          </p:cNvPr>
          <p:cNvSpPr/>
          <p:nvPr/>
        </p:nvSpPr>
        <p:spPr>
          <a:xfrm>
            <a:off x="4407833" y="4704847"/>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description of voluntary participation</a:t>
            </a:r>
          </a:p>
        </p:txBody>
      </p:sp>
      <p:sp>
        <p:nvSpPr>
          <p:cNvPr id="271" name="Oval 270">
            <a:extLst>
              <a:ext uri="{FF2B5EF4-FFF2-40B4-BE49-F238E27FC236}">
                <a16:creationId xmlns:a16="http://schemas.microsoft.com/office/drawing/2014/main" id="{745C02B6-E5D2-EB43-8EB7-8FDE848C6135}"/>
              </a:ext>
            </a:extLst>
          </p:cNvPr>
          <p:cNvSpPr/>
          <p:nvPr/>
        </p:nvSpPr>
        <p:spPr>
          <a:xfrm>
            <a:off x="8808360" y="3436206"/>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Informed consent form</a:t>
            </a:r>
          </a:p>
        </p:txBody>
      </p:sp>
      <p:cxnSp>
        <p:nvCxnSpPr>
          <p:cNvPr id="272" name="Straight Arrow Connector 271">
            <a:extLst>
              <a:ext uri="{FF2B5EF4-FFF2-40B4-BE49-F238E27FC236}">
                <a16:creationId xmlns:a16="http://schemas.microsoft.com/office/drawing/2014/main" id="{ED86A7CB-6362-8D44-861B-52B4BF49C8A8}"/>
              </a:ext>
            </a:extLst>
          </p:cNvPr>
          <p:cNvCxnSpPr>
            <a:cxnSpLocks/>
            <a:stCxn id="271" idx="4"/>
            <a:endCxn id="267" idx="7"/>
          </p:cNvCxnSpPr>
          <p:nvPr/>
        </p:nvCxnSpPr>
        <p:spPr>
          <a:xfrm flipH="1">
            <a:off x="9208313" y="4009828"/>
            <a:ext cx="228220" cy="462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AED10338-1458-854E-B866-7468FABE06F1}"/>
              </a:ext>
            </a:extLst>
          </p:cNvPr>
          <p:cNvSpPr txBox="1"/>
          <p:nvPr/>
        </p:nvSpPr>
        <p:spPr>
          <a:xfrm>
            <a:off x="5935300" y="5027715"/>
            <a:ext cx="779381" cy="215444"/>
          </a:xfrm>
          <a:prstGeom prst="rect">
            <a:avLst/>
          </a:prstGeom>
          <a:noFill/>
        </p:spPr>
        <p:txBody>
          <a:bodyPr wrap="none" rtlCol="0">
            <a:spAutoFit/>
          </a:bodyPr>
          <a:lstStyle/>
          <a:p>
            <a:r>
              <a:rPr lang="en-US" sz="800" dirty="0"/>
              <a:t>participates in</a:t>
            </a:r>
          </a:p>
        </p:txBody>
      </p:sp>
      <p:sp>
        <p:nvSpPr>
          <p:cNvPr id="274" name="TextBox 273">
            <a:extLst>
              <a:ext uri="{FF2B5EF4-FFF2-40B4-BE49-F238E27FC236}">
                <a16:creationId xmlns:a16="http://schemas.microsoft.com/office/drawing/2014/main" id="{899CE58E-4FA4-6A49-8B92-F20B4D28778F}"/>
              </a:ext>
            </a:extLst>
          </p:cNvPr>
          <p:cNvSpPr txBox="1"/>
          <p:nvPr/>
        </p:nvSpPr>
        <p:spPr>
          <a:xfrm>
            <a:off x="8626153" y="4085719"/>
            <a:ext cx="774571" cy="215444"/>
          </a:xfrm>
          <a:prstGeom prst="rect">
            <a:avLst/>
          </a:prstGeom>
          <a:noFill/>
        </p:spPr>
        <p:txBody>
          <a:bodyPr wrap="none" rtlCol="0">
            <a:spAutoFit/>
          </a:bodyPr>
          <a:lstStyle/>
          <a:p>
            <a:r>
              <a:rPr lang="en-US" sz="800" dirty="0"/>
              <a:t>has part some</a:t>
            </a:r>
          </a:p>
        </p:txBody>
      </p:sp>
      <p:cxnSp>
        <p:nvCxnSpPr>
          <p:cNvPr id="275" name="Straight Arrow Connector 274">
            <a:extLst>
              <a:ext uri="{FF2B5EF4-FFF2-40B4-BE49-F238E27FC236}">
                <a16:creationId xmlns:a16="http://schemas.microsoft.com/office/drawing/2014/main" id="{B58F2E31-C1EB-2C40-A6DA-C0ACCBF17411}"/>
              </a:ext>
            </a:extLst>
          </p:cNvPr>
          <p:cNvCxnSpPr>
            <a:cxnSpLocks/>
            <a:stCxn id="271" idx="3"/>
            <a:endCxn id="259" idx="0"/>
          </p:cNvCxnSpPr>
          <p:nvPr/>
        </p:nvCxnSpPr>
        <p:spPr>
          <a:xfrm flipH="1">
            <a:off x="4005420" y="3925823"/>
            <a:ext cx="4986928" cy="1925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6C827F56-D49C-D04C-B9C2-5EFF4E279AB2}"/>
              </a:ext>
            </a:extLst>
          </p:cNvPr>
          <p:cNvCxnSpPr>
            <a:cxnSpLocks/>
            <a:stCxn id="271" idx="2"/>
            <a:endCxn id="270" idx="6"/>
          </p:cNvCxnSpPr>
          <p:nvPr/>
        </p:nvCxnSpPr>
        <p:spPr>
          <a:xfrm flipH="1">
            <a:off x="5664179" y="3723017"/>
            <a:ext cx="3144181" cy="12686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70C63108-D924-FF41-9A8A-512F444B6747}"/>
              </a:ext>
            </a:extLst>
          </p:cNvPr>
          <p:cNvSpPr txBox="1"/>
          <p:nvPr/>
        </p:nvSpPr>
        <p:spPr>
          <a:xfrm>
            <a:off x="10304541" y="3672408"/>
            <a:ext cx="774571" cy="215444"/>
          </a:xfrm>
          <a:prstGeom prst="rect">
            <a:avLst/>
          </a:prstGeom>
          <a:noFill/>
        </p:spPr>
        <p:txBody>
          <a:bodyPr wrap="none" rtlCol="0">
            <a:spAutoFit/>
          </a:bodyPr>
          <a:lstStyle/>
          <a:p>
            <a:r>
              <a:rPr lang="en-US" sz="800" dirty="0"/>
              <a:t>has part some</a:t>
            </a:r>
          </a:p>
        </p:txBody>
      </p:sp>
      <p:sp>
        <p:nvSpPr>
          <p:cNvPr id="278" name="Oval 277">
            <a:extLst>
              <a:ext uri="{FF2B5EF4-FFF2-40B4-BE49-F238E27FC236}">
                <a16:creationId xmlns:a16="http://schemas.microsoft.com/office/drawing/2014/main" id="{B5A0A4C3-6E67-0C49-B80B-E318CE5C25A6}"/>
              </a:ext>
            </a:extLst>
          </p:cNvPr>
          <p:cNvSpPr/>
          <p:nvPr/>
        </p:nvSpPr>
        <p:spPr>
          <a:xfrm>
            <a:off x="5143262" y="3275959"/>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date specification </a:t>
            </a:r>
          </a:p>
        </p:txBody>
      </p:sp>
      <p:cxnSp>
        <p:nvCxnSpPr>
          <p:cNvPr id="279" name="Straight Arrow Connector 278">
            <a:extLst>
              <a:ext uri="{FF2B5EF4-FFF2-40B4-BE49-F238E27FC236}">
                <a16:creationId xmlns:a16="http://schemas.microsoft.com/office/drawing/2014/main" id="{FEAB7533-76B7-8F49-B390-D84CA7B3802F}"/>
              </a:ext>
            </a:extLst>
          </p:cNvPr>
          <p:cNvCxnSpPr>
            <a:cxnSpLocks/>
            <a:stCxn id="271" idx="1"/>
            <a:endCxn id="278" idx="6"/>
          </p:cNvCxnSpPr>
          <p:nvPr/>
        </p:nvCxnSpPr>
        <p:spPr>
          <a:xfrm flipH="1">
            <a:off x="6399608" y="3520211"/>
            <a:ext cx="2592740" cy="425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8905F071-5D7B-B64B-A0FD-40BB2E423C1A}"/>
              </a:ext>
            </a:extLst>
          </p:cNvPr>
          <p:cNvSpPr txBox="1"/>
          <p:nvPr/>
        </p:nvSpPr>
        <p:spPr>
          <a:xfrm>
            <a:off x="5793792" y="4475899"/>
            <a:ext cx="774571" cy="215444"/>
          </a:xfrm>
          <a:prstGeom prst="rect">
            <a:avLst/>
          </a:prstGeom>
          <a:noFill/>
        </p:spPr>
        <p:txBody>
          <a:bodyPr wrap="none" rtlCol="0">
            <a:spAutoFit/>
          </a:bodyPr>
          <a:lstStyle/>
          <a:p>
            <a:r>
              <a:rPr lang="en-US" sz="800" dirty="0"/>
              <a:t>has part some</a:t>
            </a:r>
          </a:p>
        </p:txBody>
      </p:sp>
      <p:sp>
        <p:nvSpPr>
          <p:cNvPr id="281" name="Oval 280">
            <a:extLst>
              <a:ext uri="{FF2B5EF4-FFF2-40B4-BE49-F238E27FC236}">
                <a16:creationId xmlns:a16="http://schemas.microsoft.com/office/drawing/2014/main" id="{042D223B-DF63-9E4F-BE26-08178DD9F5B0}"/>
              </a:ext>
            </a:extLst>
          </p:cNvPr>
          <p:cNvSpPr/>
          <p:nvPr/>
        </p:nvSpPr>
        <p:spPr>
          <a:xfrm>
            <a:off x="2840288" y="3918280"/>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description of medical procedure</a:t>
            </a:r>
          </a:p>
        </p:txBody>
      </p:sp>
      <p:cxnSp>
        <p:nvCxnSpPr>
          <p:cNvPr id="282" name="Straight Arrow Connector 281">
            <a:extLst>
              <a:ext uri="{FF2B5EF4-FFF2-40B4-BE49-F238E27FC236}">
                <a16:creationId xmlns:a16="http://schemas.microsoft.com/office/drawing/2014/main" id="{DB691FF4-DDFD-6A4E-BA41-781391B5E558}"/>
              </a:ext>
            </a:extLst>
          </p:cNvPr>
          <p:cNvCxnSpPr>
            <a:cxnSpLocks/>
            <a:stCxn id="271" idx="2"/>
            <a:endCxn id="281" idx="6"/>
          </p:cNvCxnSpPr>
          <p:nvPr/>
        </p:nvCxnSpPr>
        <p:spPr>
          <a:xfrm flipH="1">
            <a:off x="4096634" y="3723017"/>
            <a:ext cx="4711726" cy="482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DEF45519-F39F-EF4E-A0BE-036611EE83AB}"/>
              </a:ext>
            </a:extLst>
          </p:cNvPr>
          <p:cNvSpPr txBox="1"/>
          <p:nvPr/>
        </p:nvSpPr>
        <p:spPr>
          <a:xfrm>
            <a:off x="6982030" y="3350458"/>
            <a:ext cx="774571" cy="215444"/>
          </a:xfrm>
          <a:prstGeom prst="rect">
            <a:avLst/>
          </a:prstGeom>
          <a:noFill/>
        </p:spPr>
        <p:txBody>
          <a:bodyPr wrap="none" rtlCol="0">
            <a:spAutoFit/>
          </a:bodyPr>
          <a:lstStyle/>
          <a:p>
            <a:r>
              <a:rPr lang="en-US" sz="800" dirty="0"/>
              <a:t>has part some</a:t>
            </a:r>
          </a:p>
        </p:txBody>
      </p:sp>
      <p:sp>
        <p:nvSpPr>
          <p:cNvPr id="284" name="Oval 283">
            <a:extLst>
              <a:ext uri="{FF2B5EF4-FFF2-40B4-BE49-F238E27FC236}">
                <a16:creationId xmlns:a16="http://schemas.microsoft.com/office/drawing/2014/main" id="{BF107518-2F3E-E444-912F-6754EBC5DF07}"/>
              </a:ext>
            </a:extLst>
          </p:cNvPr>
          <p:cNvSpPr/>
          <p:nvPr/>
        </p:nvSpPr>
        <p:spPr>
          <a:xfrm>
            <a:off x="9880384" y="4084501"/>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description of liability</a:t>
            </a:r>
          </a:p>
        </p:txBody>
      </p:sp>
      <p:cxnSp>
        <p:nvCxnSpPr>
          <p:cNvPr id="285" name="Straight Arrow Connector 284">
            <a:extLst>
              <a:ext uri="{FF2B5EF4-FFF2-40B4-BE49-F238E27FC236}">
                <a16:creationId xmlns:a16="http://schemas.microsoft.com/office/drawing/2014/main" id="{142B1D54-CBC5-AD49-B3C2-F26772010FA4}"/>
              </a:ext>
            </a:extLst>
          </p:cNvPr>
          <p:cNvCxnSpPr>
            <a:cxnSpLocks/>
            <a:stCxn id="271" idx="6"/>
            <a:endCxn id="284" idx="0"/>
          </p:cNvCxnSpPr>
          <p:nvPr/>
        </p:nvCxnSpPr>
        <p:spPr>
          <a:xfrm>
            <a:off x="10064706" y="3723017"/>
            <a:ext cx="443851" cy="361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35FF5DA6-2BD0-3146-887D-469DEFB5024E}"/>
              </a:ext>
            </a:extLst>
          </p:cNvPr>
          <p:cNvSpPr txBox="1"/>
          <p:nvPr/>
        </p:nvSpPr>
        <p:spPr>
          <a:xfrm>
            <a:off x="4483912" y="3867114"/>
            <a:ext cx="774571" cy="215444"/>
          </a:xfrm>
          <a:prstGeom prst="rect">
            <a:avLst/>
          </a:prstGeom>
          <a:noFill/>
        </p:spPr>
        <p:txBody>
          <a:bodyPr wrap="none" rtlCol="0">
            <a:spAutoFit/>
          </a:bodyPr>
          <a:lstStyle/>
          <a:p>
            <a:r>
              <a:rPr lang="en-US" sz="800" dirty="0"/>
              <a:t>has part some</a:t>
            </a:r>
          </a:p>
        </p:txBody>
      </p:sp>
      <p:cxnSp>
        <p:nvCxnSpPr>
          <p:cNvPr id="287" name="Straight Arrow Connector 286">
            <a:extLst>
              <a:ext uri="{FF2B5EF4-FFF2-40B4-BE49-F238E27FC236}">
                <a16:creationId xmlns:a16="http://schemas.microsoft.com/office/drawing/2014/main" id="{C80321A6-BD04-CD4E-8BBA-7723322B71AA}"/>
              </a:ext>
            </a:extLst>
          </p:cNvPr>
          <p:cNvCxnSpPr>
            <a:cxnSpLocks/>
            <a:stCxn id="284" idx="5"/>
            <a:endCxn id="257" idx="0"/>
          </p:cNvCxnSpPr>
          <p:nvPr/>
        </p:nvCxnSpPr>
        <p:spPr>
          <a:xfrm flipH="1">
            <a:off x="10834315" y="4574118"/>
            <a:ext cx="118427" cy="1299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25ABF037-09FB-C74E-AD44-76778C779203}"/>
              </a:ext>
            </a:extLst>
          </p:cNvPr>
          <p:cNvSpPr txBox="1"/>
          <p:nvPr/>
        </p:nvSpPr>
        <p:spPr>
          <a:xfrm>
            <a:off x="10681960" y="5040800"/>
            <a:ext cx="545342" cy="215444"/>
          </a:xfrm>
          <a:prstGeom prst="rect">
            <a:avLst/>
          </a:prstGeom>
          <a:noFill/>
        </p:spPr>
        <p:txBody>
          <a:bodyPr wrap="none" rtlCol="0">
            <a:spAutoFit/>
          </a:bodyPr>
          <a:lstStyle/>
          <a:p>
            <a:r>
              <a:rPr lang="en-US" sz="800" dirty="0"/>
              <a:t>specifies</a:t>
            </a:r>
          </a:p>
        </p:txBody>
      </p:sp>
      <p:cxnSp>
        <p:nvCxnSpPr>
          <p:cNvPr id="315" name="Straight Arrow Connector 314">
            <a:extLst>
              <a:ext uri="{FF2B5EF4-FFF2-40B4-BE49-F238E27FC236}">
                <a16:creationId xmlns:a16="http://schemas.microsoft.com/office/drawing/2014/main" id="{D0A03488-AFAD-DC40-B1DE-0270075B23DA}"/>
              </a:ext>
            </a:extLst>
          </p:cNvPr>
          <p:cNvCxnSpPr>
            <a:cxnSpLocks/>
            <a:stCxn id="271" idx="0"/>
            <a:endCxn id="134" idx="4"/>
          </p:cNvCxnSpPr>
          <p:nvPr/>
        </p:nvCxnSpPr>
        <p:spPr>
          <a:xfrm flipV="1">
            <a:off x="9436533" y="2757271"/>
            <a:ext cx="114642" cy="678935"/>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20" name="Straight Arrow Connector 319">
            <a:extLst>
              <a:ext uri="{FF2B5EF4-FFF2-40B4-BE49-F238E27FC236}">
                <a16:creationId xmlns:a16="http://schemas.microsoft.com/office/drawing/2014/main" id="{49D3070D-B0A6-DC4A-82FD-14FBA7558EEA}"/>
              </a:ext>
            </a:extLst>
          </p:cNvPr>
          <p:cNvCxnSpPr>
            <a:cxnSpLocks/>
          </p:cNvCxnSpPr>
          <p:nvPr/>
        </p:nvCxnSpPr>
        <p:spPr>
          <a:xfrm flipV="1">
            <a:off x="697043" y="4308972"/>
            <a:ext cx="225478" cy="1"/>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23" name="TextBox 322">
            <a:extLst>
              <a:ext uri="{FF2B5EF4-FFF2-40B4-BE49-F238E27FC236}">
                <a16:creationId xmlns:a16="http://schemas.microsoft.com/office/drawing/2014/main" id="{2B49EECF-3905-A745-AA5E-8451F4FE1285}"/>
              </a:ext>
            </a:extLst>
          </p:cNvPr>
          <p:cNvSpPr txBox="1"/>
          <p:nvPr/>
        </p:nvSpPr>
        <p:spPr>
          <a:xfrm>
            <a:off x="922521" y="4170858"/>
            <a:ext cx="1298753" cy="246221"/>
          </a:xfrm>
          <a:prstGeom prst="rect">
            <a:avLst/>
          </a:prstGeom>
          <a:noFill/>
        </p:spPr>
        <p:txBody>
          <a:bodyPr wrap="none" rtlCol="0">
            <a:spAutoFit/>
          </a:bodyPr>
          <a:lstStyle/>
          <a:p>
            <a:r>
              <a:rPr lang="en-US" sz="1000" dirty="0"/>
              <a:t>“Instance of” relation</a:t>
            </a:r>
          </a:p>
        </p:txBody>
      </p:sp>
      <p:cxnSp>
        <p:nvCxnSpPr>
          <p:cNvPr id="326" name="Straight Arrow Connector 325">
            <a:extLst>
              <a:ext uri="{FF2B5EF4-FFF2-40B4-BE49-F238E27FC236}">
                <a16:creationId xmlns:a16="http://schemas.microsoft.com/office/drawing/2014/main" id="{87126E70-AA16-DF44-A9D7-3596863A5E2F}"/>
              </a:ext>
            </a:extLst>
          </p:cNvPr>
          <p:cNvCxnSpPr>
            <a:cxnSpLocks/>
            <a:stCxn id="267" idx="0"/>
            <a:endCxn id="128" idx="6"/>
          </p:cNvCxnSpPr>
          <p:nvPr/>
        </p:nvCxnSpPr>
        <p:spPr>
          <a:xfrm flipH="1" flipV="1">
            <a:off x="4989515" y="2796415"/>
            <a:ext cx="3774613" cy="1591775"/>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29" name="Straight Arrow Connector 328">
            <a:extLst>
              <a:ext uri="{FF2B5EF4-FFF2-40B4-BE49-F238E27FC236}">
                <a16:creationId xmlns:a16="http://schemas.microsoft.com/office/drawing/2014/main" id="{C20BB26D-6A43-164D-8806-EEE4285CA95F}"/>
              </a:ext>
            </a:extLst>
          </p:cNvPr>
          <p:cNvCxnSpPr>
            <a:cxnSpLocks/>
            <a:stCxn id="284" idx="2"/>
            <a:endCxn id="129" idx="6"/>
          </p:cNvCxnSpPr>
          <p:nvPr/>
        </p:nvCxnSpPr>
        <p:spPr>
          <a:xfrm flipH="1" flipV="1">
            <a:off x="2856608" y="1417947"/>
            <a:ext cx="7023776" cy="2953365"/>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32" name="Straight Arrow Connector 331">
            <a:extLst>
              <a:ext uri="{FF2B5EF4-FFF2-40B4-BE49-F238E27FC236}">
                <a16:creationId xmlns:a16="http://schemas.microsoft.com/office/drawing/2014/main" id="{25B6D443-FDDE-FD42-BDA9-23E77B3B4348}"/>
              </a:ext>
            </a:extLst>
          </p:cNvPr>
          <p:cNvCxnSpPr>
            <a:cxnSpLocks/>
            <a:stCxn id="278" idx="1"/>
            <a:endCxn id="202" idx="4"/>
          </p:cNvCxnSpPr>
          <p:nvPr/>
        </p:nvCxnSpPr>
        <p:spPr>
          <a:xfrm flipH="1" flipV="1">
            <a:off x="5120310" y="1643747"/>
            <a:ext cx="206940" cy="1716217"/>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36" name="Straight Arrow Connector 335">
            <a:extLst>
              <a:ext uri="{FF2B5EF4-FFF2-40B4-BE49-F238E27FC236}">
                <a16:creationId xmlns:a16="http://schemas.microsoft.com/office/drawing/2014/main" id="{DEB65CD4-082D-9241-B40B-F8E8187C2966}"/>
              </a:ext>
            </a:extLst>
          </p:cNvPr>
          <p:cNvCxnSpPr>
            <a:cxnSpLocks/>
            <a:stCxn id="281" idx="0"/>
            <a:endCxn id="213" idx="4"/>
          </p:cNvCxnSpPr>
          <p:nvPr/>
        </p:nvCxnSpPr>
        <p:spPr>
          <a:xfrm flipH="1" flipV="1">
            <a:off x="2874558" y="2895938"/>
            <a:ext cx="593903" cy="1022342"/>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40" name="Straight Arrow Connector 339">
            <a:extLst>
              <a:ext uri="{FF2B5EF4-FFF2-40B4-BE49-F238E27FC236}">
                <a16:creationId xmlns:a16="http://schemas.microsoft.com/office/drawing/2014/main" id="{C4D452FB-8738-5C44-BEED-02779D60625D}"/>
              </a:ext>
            </a:extLst>
          </p:cNvPr>
          <p:cNvCxnSpPr>
            <a:cxnSpLocks/>
            <a:stCxn id="270" idx="1"/>
            <a:endCxn id="129" idx="6"/>
          </p:cNvCxnSpPr>
          <p:nvPr/>
        </p:nvCxnSpPr>
        <p:spPr>
          <a:xfrm flipH="1" flipV="1">
            <a:off x="2856608" y="1417947"/>
            <a:ext cx="1735213" cy="3370905"/>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64" name="Oval 363">
            <a:extLst>
              <a:ext uri="{FF2B5EF4-FFF2-40B4-BE49-F238E27FC236}">
                <a16:creationId xmlns:a16="http://schemas.microsoft.com/office/drawing/2014/main" id="{9333AE74-37CC-744D-8774-46111354C79A}"/>
              </a:ext>
            </a:extLst>
          </p:cNvPr>
          <p:cNvSpPr/>
          <p:nvPr/>
        </p:nvSpPr>
        <p:spPr>
          <a:xfrm>
            <a:off x="2671377" y="4812356"/>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description of risk</a:t>
            </a:r>
          </a:p>
        </p:txBody>
      </p:sp>
      <p:cxnSp>
        <p:nvCxnSpPr>
          <p:cNvPr id="365" name="Straight Arrow Connector 364">
            <a:extLst>
              <a:ext uri="{FF2B5EF4-FFF2-40B4-BE49-F238E27FC236}">
                <a16:creationId xmlns:a16="http://schemas.microsoft.com/office/drawing/2014/main" id="{EA99133B-EE32-8F43-922E-897C89CD1D86}"/>
              </a:ext>
            </a:extLst>
          </p:cNvPr>
          <p:cNvCxnSpPr>
            <a:cxnSpLocks/>
            <a:stCxn id="271" idx="2"/>
            <a:endCxn id="364" idx="7"/>
          </p:cNvCxnSpPr>
          <p:nvPr/>
        </p:nvCxnSpPr>
        <p:spPr>
          <a:xfrm flipH="1">
            <a:off x="3743735" y="3723017"/>
            <a:ext cx="5064625" cy="1173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0" name="TextBox 369">
            <a:extLst>
              <a:ext uri="{FF2B5EF4-FFF2-40B4-BE49-F238E27FC236}">
                <a16:creationId xmlns:a16="http://schemas.microsoft.com/office/drawing/2014/main" id="{7DB755A0-E633-FE4C-A6B3-83890E23383D}"/>
              </a:ext>
            </a:extLst>
          </p:cNvPr>
          <p:cNvSpPr txBox="1"/>
          <p:nvPr/>
        </p:nvSpPr>
        <p:spPr>
          <a:xfrm>
            <a:off x="5742037" y="4100526"/>
            <a:ext cx="774571" cy="215444"/>
          </a:xfrm>
          <a:prstGeom prst="rect">
            <a:avLst/>
          </a:prstGeom>
          <a:noFill/>
        </p:spPr>
        <p:txBody>
          <a:bodyPr wrap="none" rtlCol="0">
            <a:spAutoFit/>
          </a:bodyPr>
          <a:lstStyle/>
          <a:p>
            <a:r>
              <a:rPr lang="en-US" sz="800" dirty="0"/>
              <a:t>has part some</a:t>
            </a:r>
          </a:p>
        </p:txBody>
      </p:sp>
      <p:cxnSp>
        <p:nvCxnSpPr>
          <p:cNvPr id="371" name="Straight Arrow Connector 370">
            <a:extLst>
              <a:ext uri="{FF2B5EF4-FFF2-40B4-BE49-F238E27FC236}">
                <a16:creationId xmlns:a16="http://schemas.microsoft.com/office/drawing/2014/main" id="{D3F10C5E-C732-6B48-8D2B-690B2531B151}"/>
              </a:ext>
            </a:extLst>
          </p:cNvPr>
          <p:cNvCxnSpPr>
            <a:cxnSpLocks/>
            <a:stCxn id="364" idx="0"/>
            <a:endCxn id="219" idx="4"/>
          </p:cNvCxnSpPr>
          <p:nvPr/>
        </p:nvCxnSpPr>
        <p:spPr>
          <a:xfrm flipH="1" flipV="1">
            <a:off x="1921630" y="3270897"/>
            <a:ext cx="1377920" cy="1541459"/>
          </a:xfrm>
          <a:prstGeom prst="straightConnector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6" name="Slide Number Placeholder 5">
            <a:extLst>
              <a:ext uri="{FF2B5EF4-FFF2-40B4-BE49-F238E27FC236}">
                <a16:creationId xmlns:a16="http://schemas.microsoft.com/office/drawing/2014/main" id="{CF96B6B7-CB9F-D94C-8583-F83D9273BEA9}"/>
              </a:ext>
            </a:extLst>
          </p:cNvPr>
          <p:cNvSpPr>
            <a:spLocks noGrp="1"/>
          </p:cNvSpPr>
          <p:nvPr>
            <p:ph type="sldNum" sz="quarter" idx="12"/>
          </p:nvPr>
        </p:nvSpPr>
        <p:spPr/>
        <p:txBody>
          <a:bodyPr/>
          <a:lstStyle/>
          <a:p>
            <a:fld id="{5DF16759-EFA5-A34C-8259-B744E9EC865C}" type="slidenum">
              <a:rPr lang="en-US" smtClean="0"/>
              <a:t>43</a:t>
            </a:fld>
            <a:endParaRPr lang="en-US"/>
          </a:p>
        </p:txBody>
      </p:sp>
    </p:spTree>
    <p:extLst>
      <p:ext uri="{BB962C8B-B14F-4D97-AF65-F5344CB8AC3E}">
        <p14:creationId xmlns:p14="http://schemas.microsoft.com/office/powerpoint/2010/main" val="824255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60F0CB12-C567-794C-A51F-B71529654CFF}"/>
              </a:ext>
            </a:extLst>
          </p:cNvPr>
          <p:cNvSpPr/>
          <p:nvPr/>
        </p:nvSpPr>
        <p:spPr>
          <a:xfrm>
            <a:off x="1911827" y="1232738"/>
            <a:ext cx="9199518" cy="4996572"/>
          </a:xfrm>
          <a:prstGeom prst="round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267510" y="4969528"/>
            <a:ext cx="997406" cy="576539"/>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research institution 1</a:t>
            </a:r>
          </a:p>
        </p:txBody>
      </p:sp>
      <p:sp>
        <p:nvSpPr>
          <p:cNvPr id="103" name="TextBox 102"/>
          <p:cNvSpPr txBox="1"/>
          <p:nvPr/>
        </p:nvSpPr>
        <p:spPr>
          <a:xfrm>
            <a:off x="8632027" y="5390625"/>
            <a:ext cx="570990" cy="215444"/>
          </a:xfrm>
          <a:prstGeom prst="rect">
            <a:avLst/>
          </a:prstGeom>
          <a:noFill/>
        </p:spPr>
        <p:txBody>
          <a:bodyPr wrap="none" rtlCol="0">
            <a:spAutoFit/>
          </a:bodyPr>
          <a:lstStyle/>
          <a:p>
            <a:r>
              <a:rPr lang="en-US" sz="800" dirty="0"/>
              <a:t>bearer of</a:t>
            </a:r>
          </a:p>
        </p:txBody>
      </p:sp>
      <p:sp>
        <p:nvSpPr>
          <p:cNvPr id="57" name="Oval 56">
            <a:extLst>
              <a:ext uri="{FF2B5EF4-FFF2-40B4-BE49-F238E27FC236}">
                <a16:creationId xmlns:a16="http://schemas.microsoft.com/office/drawing/2014/main" id="{08599574-1863-2E4B-99C4-02C0ED4E6856}"/>
              </a:ext>
            </a:extLst>
          </p:cNvPr>
          <p:cNvSpPr/>
          <p:nvPr/>
        </p:nvSpPr>
        <p:spPr>
          <a:xfrm>
            <a:off x="4328672" y="4951600"/>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informed consent process</a:t>
            </a:r>
          </a:p>
        </p:txBody>
      </p:sp>
      <p:sp>
        <p:nvSpPr>
          <p:cNvPr id="58" name="Oval 57">
            <a:extLst>
              <a:ext uri="{FF2B5EF4-FFF2-40B4-BE49-F238E27FC236}">
                <a16:creationId xmlns:a16="http://schemas.microsoft.com/office/drawing/2014/main" id="{FFD7B51B-34C9-0943-AE24-D17C3D9D9994}"/>
              </a:ext>
            </a:extLst>
          </p:cNvPr>
          <p:cNvSpPr/>
          <p:nvPr/>
        </p:nvSpPr>
        <p:spPr>
          <a:xfrm>
            <a:off x="5969779" y="4951600"/>
            <a:ext cx="933094" cy="57249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act of consent</a:t>
            </a:r>
          </a:p>
        </p:txBody>
      </p:sp>
      <p:cxnSp>
        <p:nvCxnSpPr>
          <p:cNvPr id="61" name="Straight Arrow Connector 60">
            <a:extLst>
              <a:ext uri="{FF2B5EF4-FFF2-40B4-BE49-F238E27FC236}">
                <a16:creationId xmlns:a16="http://schemas.microsoft.com/office/drawing/2014/main" id="{A2AE5349-0FD9-1240-A880-CDD55FE79B7C}"/>
              </a:ext>
            </a:extLst>
          </p:cNvPr>
          <p:cNvCxnSpPr>
            <a:cxnSpLocks/>
            <a:stCxn id="57" idx="6"/>
            <a:endCxn id="58" idx="2"/>
          </p:cNvCxnSpPr>
          <p:nvPr/>
        </p:nvCxnSpPr>
        <p:spPr>
          <a:xfrm>
            <a:off x="5261766" y="5237846"/>
            <a:ext cx="708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2ACBEDB-26D7-DD46-8C5B-FCB84F528781}"/>
              </a:ext>
            </a:extLst>
          </p:cNvPr>
          <p:cNvSpPr txBox="1"/>
          <p:nvPr/>
        </p:nvSpPr>
        <p:spPr>
          <a:xfrm>
            <a:off x="5168570" y="4951600"/>
            <a:ext cx="865943" cy="215444"/>
          </a:xfrm>
          <a:prstGeom prst="rect">
            <a:avLst/>
          </a:prstGeom>
          <a:noFill/>
        </p:spPr>
        <p:txBody>
          <a:bodyPr wrap="none" rtlCol="0">
            <a:spAutoFit/>
          </a:bodyPr>
          <a:lstStyle/>
          <a:p>
            <a:r>
              <a:rPr lang="en-US" sz="800" dirty="0"/>
              <a:t>has process part</a:t>
            </a:r>
          </a:p>
        </p:txBody>
      </p:sp>
      <p:sp>
        <p:nvSpPr>
          <p:cNvPr id="91" name="Oval 90">
            <a:extLst>
              <a:ext uri="{FF2B5EF4-FFF2-40B4-BE49-F238E27FC236}">
                <a16:creationId xmlns:a16="http://schemas.microsoft.com/office/drawing/2014/main" id="{94CADDDF-0F62-4A41-9773-7C2D6364A5A0}"/>
              </a:ext>
            </a:extLst>
          </p:cNvPr>
          <p:cNvSpPr/>
          <p:nvPr/>
        </p:nvSpPr>
        <p:spPr>
          <a:xfrm>
            <a:off x="7472391" y="4950470"/>
            <a:ext cx="933094"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permission role</a:t>
            </a:r>
          </a:p>
        </p:txBody>
      </p:sp>
      <p:cxnSp>
        <p:nvCxnSpPr>
          <p:cNvPr id="99" name="Straight Arrow Connector 98">
            <a:extLst>
              <a:ext uri="{FF2B5EF4-FFF2-40B4-BE49-F238E27FC236}">
                <a16:creationId xmlns:a16="http://schemas.microsoft.com/office/drawing/2014/main" id="{90D67A5B-6FF6-4A40-A0D8-B545D0BC97E1}"/>
              </a:ext>
            </a:extLst>
          </p:cNvPr>
          <p:cNvCxnSpPr>
            <a:cxnSpLocks/>
            <a:stCxn id="91" idx="6"/>
            <a:endCxn id="102" idx="2"/>
          </p:cNvCxnSpPr>
          <p:nvPr/>
        </p:nvCxnSpPr>
        <p:spPr>
          <a:xfrm>
            <a:off x="8405485" y="5237281"/>
            <a:ext cx="862025" cy="20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002BEF3-026E-4E45-BD84-F722E0AC42C9}"/>
              </a:ext>
            </a:extLst>
          </p:cNvPr>
          <p:cNvCxnSpPr>
            <a:cxnSpLocks/>
            <a:stCxn id="58" idx="6"/>
            <a:endCxn id="91" idx="2"/>
          </p:cNvCxnSpPr>
          <p:nvPr/>
        </p:nvCxnSpPr>
        <p:spPr>
          <a:xfrm flipV="1">
            <a:off x="6902873" y="5237281"/>
            <a:ext cx="569518" cy="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FCA6D62-76B5-064C-BD48-06165B4FAFFE}"/>
              </a:ext>
            </a:extLst>
          </p:cNvPr>
          <p:cNvSpPr txBox="1"/>
          <p:nvPr/>
        </p:nvSpPr>
        <p:spPr>
          <a:xfrm>
            <a:off x="6901643" y="4937129"/>
            <a:ext cx="636713" cy="215444"/>
          </a:xfrm>
          <a:prstGeom prst="rect">
            <a:avLst/>
          </a:prstGeom>
          <a:noFill/>
        </p:spPr>
        <p:txBody>
          <a:bodyPr wrap="none" rtlCol="0">
            <a:spAutoFit/>
          </a:bodyPr>
          <a:lstStyle/>
          <a:p>
            <a:r>
              <a:rPr lang="en-US" sz="800" dirty="0"/>
              <a:t>has output</a:t>
            </a:r>
          </a:p>
        </p:txBody>
      </p:sp>
      <p:sp>
        <p:nvSpPr>
          <p:cNvPr id="107" name="Oval 106">
            <a:extLst>
              <a:ext uri="{FF2B5EF4-FFF2-40B4-BE49-F238E27FC236}">
                <a16:creationId xmlns:a16="http://schemas.microsoft.com/office/drawing/2014/main" id="{C46F0C76-4BA4-874F-9EDF-AFFF591E102F}"/>
              </a:ext>
            </a:extLst>
          </p:cNvPr>
          <p:cNvSpPr/>
          <p:nvPr/>
        </p:nvSpPr>
        <p:spPr>
          <a:xfrm>
            <a:off x="7000223" y="3708185"/>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permission directive</a:t>
            </a:r>
          </a:p>
        </p:txBody>
      </p:sp>
      <p:cxnSp>
        <p:nvCxnSpPr>
          <p:cNvPr id="108" name="Straight Arrow Connector 107">
            <a:extLst>
              <a:ext uri="{FF2B5EF4-FFF2-40B4-BE49-F238E27FC236}">
                <a16:creationId xmlns:a16="http://schemas.microsoft.com/office/drawing/2014/main" id="{D33EF8AF-CCB4-5A4A-99ED-AE79C0F8D294}"/>
              </a:ext>
            </a:extLst>
          </p:cNvPr>
          <p:cNvCxnSpPr>
            <a:cxnSpLocks/>
            <a:stCxn id="107" idx="4"/>
            <a:endCxn id="91" idx="0"/>
          </p:cNvCxnSpPr>
          <p:nvPr/>
        </p:nvCxnSpPr>
        <p:spPr>
          <a:xfrm>
            <a:off x="7628396" y="4281807"/>
            <a:ext cx="310542" cy="6686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9D02D94-B522-CA47-80A2-CC2F632FEEE5}"/>
              </a:ext>
            </a:extLst>
          </p:cNvPr>
          <p:cNvSpPr txBox="1"/>
          <p:nvPr/>
        </p:nvSpPr>
        <p:spPr>
          <a:xfrm>
            <a:off x="7721842" y="4425212"/>
            <a:ext cx="614271" cy="215444"/>
          </a:xfrm>
          <a:prstGeom prst="rect">
            <a:avLst/>
          </a:prstGeom>
          <a:noFill/>
        </p:spPr>
        <p:txBody>
          <a:bodyPr wrap="none" rtlCol="0">
            <a:spAutoFit/>
          </a:bodyPr>
          <a:lstStyle/>
          <a:p>
            <a:r>
              <a:rPr lang="en-US" sz="800" dirty="0"/>
              <a:t>prescribes</a:t>
            </a:r>
          </a:p>
        </p:txBody>
      </p:sp>
      <p:sp>
        <p:nvSpPr>
          <p:cNvPr id="110" name="Oval 109">
            <a:extLst>
              <a:ext uri="{FF2B5EF4-FFF2-40B4-BE49-F238E27FC236}">
                <a16:creationId xmlns:a16="http://schemas.microsoft.com/office/drawing/2014/main" id="{5D90CD0B-42BB-6C4D-B8B7-267C1C277DAD}"/>
              </a:ext>
            </a:extLst>
          </p:cNvPr>
          <p:cNvSpPr/>
          <p:nvPr/>
        </p:nvSpPr>
        <p:spPr>
          <a:xfrm>
            <a:off x="2135500" y="2449780"/>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description of voluntary participation</a:t>
            </a:r>
          </a:p>
        </p:txBody>
      </p:sp>
      <p:sp>
        <p:nvSpPr>
          <p:cNvPr id="119" name="Oval 118">
            <a:extLst>
              <a:ext uri="{FF2B5EF4-FFF2-40B4-BE49-F238E27FC236}">
                <a16:creationId xmlns:a16="http://schemas.microsoft.com/office/drawing/2014/main" id="{9F595051-233E-CE43-8407-523762FD5771}"/>
              </a:ext>
            </a:extLst>
          </p:cNvPr>
          <p:cNvSpPr/>
          <p:nvPr/>
        </p:nvSpPr>
        <p:spPr>
          <a:xfrm>
            <a:off x="4005420" y="3505379"/>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Informed consent form</a:t>
            </a:r>
          </a:p>
        </p:txBody>
      </p:sp>
      <p:cxnSp>
        <p:nvCxnSpPr>
          <p:cNvPr id="123" name="Straight Arrow Connector 122">
            <a:extLst>
              <a:ext uri="{FF2B5EF4-FFF2-40B4-BE49-F238E27FC236}">
                <a16:creationId xmlns:a16="http://schemas.microsoft.com/office/drawing/2014/main" id="{79413C70-DD46-E546-A7A7-E7551808FA09}"/>
              </a:ext>
            </a:extLst>
          </p:cNvPr>
          <p:cNvCxnSpPr>
            <a:cxnSpLocks/>
            <a:stCxn id="119" idx="5"/>
            <a:endCxn id="107" idx="2"/>
          </p:cNvCxnSpPr>
          <p:nvPr/>
        </p:nvCxnSpPr>
        <p:spPr>
          <a:xfrm>
            <a:off x="5077778" y="3994996"/>
            <a:ext cx="19224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DC84D01-D7B8-DB49-9B76-9CC05A2FFF22}"/>
              </a:ext>
            </a:extLst>
          </p:cNvPr>
          <p:cNvSpPr txBox="1"/>
          <p:nvPr/>
        </p:nvSpPr>
        <p:spPr>
          <a:xfrm>
            <a:off x="4005420" y="4379108"/>
            <a:ext cx="779381" cy="215444"/>
          </a:xfrm>
          <a:prstGeom prst="rect">
            <a:avLst/>
          </a:prstGeom>
          <a:noFill/>
        </p:spPr>
        <p:txBody>
          <a:bodyPr wrap="none" rtlCol="0">
            <a:spAutoFit/>
          </a:bodyPr>
          <a:lstStyle/>
          <a:p>
            <a:r>
              <a:rPr lang="en-US" sz="800" dirty="0"/>
              <a:t>participates in</a:t>
            </a:r>
          </a:p>
        </p:txBody>
      </p:sp>
      <p:sp>
        <p:nvSpPr>
          <p:cNvPr id="129" name="TextBox 128">
            <a:extLst>
              <a:ext uri="{FF2B5EF4-FFF2-40B4-BE49-F238E27FC236}">
                <a16:creationId xmlns:a16="http://schemas.microsoft.com/office/drawing/2014/main" id="{26BB008F-18F0-5443-BC9D-8780B2E86D2E}"/>
              </a:ext>
            </a:extLst>
          </p:cNvPr>
          <p:cNvSpPr txBox="1"/>
          <p:nvPr/>
        </p:nvSpPr>
        <p:spPr>
          <a:xfrm>
            <a:off x="5743709" y="3731024"/>
            <a:ext cx="774571" cy="215444"/>
          </a:xfrm>
          <a:prstGeom prst="rect">
            <a:avLst/>
          </a:prstGeom>
          <a:noFill/>
        </p:spPr>
        <p:txBody>
          <a:bodyPr wrap="none" rtlCol="0">
            <a:spAutoFit/>
          </a:bodyPr>
          <a:lstStyle/>
          <a:p>
            <a:r>
              <a:rPr lang="en-US" sz="800" dirty="0"/>
              <a:t>has part some</a:t>
            </a:r>
          </a:p>
        </p:txBody>
      </p:sp>
      <p:cxnSp>
        <p:nvCxnSpPr>
          <p:cNvPr id="147" name="Straight Arrow Connector 146">
            <a:extLst>
              <a:ext uri="{FF2B5EF4-FFF2-40B4-BE49-F238E27FC236}">
                <a16:creationId xmlns:a16="http://schemas.microsoft.com/office/drawing/2014/main" id="{3A27B286-288D-8B43-84BC-59E11A778330}"/>
              </a:ext>
            </a:extLst>
          </p:cNvPr>
          <p:cNvCxnSpPr>
            <a:cxnSpLocks/>
            <a:stCxn id="119" idx="4"/>
            <a:endCxn id="57" idx="0"/>
          </p:cNvCxnSpPr>
          <p:nvPr/>
        </p:nvCxnSpPr>
        <p:spPr>
          <a:xfrm>
            <a:off x="4633593" y="4079001"/>
            <a:ext cx="161626" cy="872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05585BF9-D700-4B4B-A7C6-22379564FA52}"/>
              </a:ext>
            </a:extLst>
          </p:cNvPr>
          <p:cNvCxnSpPr>
            <a:cxnSpLocks/>
            <a:stCxn id="119" idx="2"/>
            <a:endCxn id="110" idx="4"/>
          </p:cNvCxnSpPr>
          <p:nvPr/>
        </p:nvCxnSpPr>
        <p:spPr>
          <a:xfrm flipH="1" flipV="1">
            <a:off x="2763673" y="3023402"/>
            <a:ext cx="1241747" cy="768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96DFF269-260E-A343-ABFD-0419385FA300}"/>
              </a:ext>
            </a:extLst>
          </p:cNvPr>
          <p:cNvSpPr txBox="1"/>
          <p:nvPr/>
        </p:nvSpPr>
        <p:spPr>
          <a:xfrm>
            <a:off x="2695473" y="3409623"/>
            <a:ext cx="774571" cy="215444"/>
          </a:xfrm>
          <a:prstGeom prst="rect">
            <a:avLst/>
          </a:prstGeom>
          <a:noFill/>
        </p:spPr>
        <p:txBody>
          <a:bodyPr wrap="none" rtlCol="0">
            <a:spAutoFit/>
          </a:bodyPr>
          <a:lstStyle/>
          <a:p>
            <a:r>
              <a:rPr lang="en-US" sz="800" dirty="0"/>
              <a:t>has part some</a:t>
            </a:r>
          </a:p>
        </p:txBody>
      </p:sp>
      <p:sp>
        <p:nvSpPr>
          <p:cNvPr id="164" name="Oval 163">
            <a:extLst>
              <a:ext uri="{FF2B5EF4-FFF2-40B4-BE49-F238E27FC236}">
                <a16:creationId xmlns:a16="http://schemas.microsoft.com/office/drawing/2014/main" id="{343FBE4C-61CF-AA40-AB7D-74E85E2E5035}"/>
              </a:ext>
            </a:extLst>
          </p:cNvPr>
          <p:cNvSpPr/>
          <p:nvPr/>
        </p:nvSpPr>
        <p:spPr>
          <a:xfrm>
            <a:off x="2843747" y="1741473"/>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date specification </a:t>
            </a:r>
          </a:p>
        </p:txBody>
      </p:sp>
      <p:cxnSp>
        <p:nvCxnSpPr>
          <p:cNvPr id="165" name="Straight Arrow Connector 164">
            <a:extLst>
              <a:ext uri="{FF2B5EF4-FFF2-40B4-BE49-F238E27FC236}">
                <a16:creationId xmlns:a16="http://schemas.microsoft.com/office/drawing/2014/main" id="{06C91BCE-0280-D04E-BB80-9AB5D765313F}"/>
              </a:ext>
            </a:extLst>
          </p:cNvPr>
          <p:cNvCxnSpPr>
            <a:cxnSpLocks/>
            <a:stCxn id="119" idx="1"/>
            <a:endCxn id="164" idx="4"/>
          </p:cNvCxnSpPr>
          <p:nvPr/>
        </p:nvCxnSpPr>
        <p:spPr>
          <a:xfrm flipH="1" flipV="1">
            <a:off x="3471920" y="2315095"/>
            <a:ext cx="717488" cy="12742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FBB8058E-B7BE-5F4F-99C5-940676AA93C0}"/>
              </a:ext>
            </a:extLst>
          </p:cNvPr>
          <p:cNvSpPr txBox="1"/>
          <p:nvPr/>
        </p:nvSpPr>
        <p:spPr>
          <a:xfrm>
            <a:off x="3230849" y="3032160"/>
            <a:ext cx="774571" cy="215444"/>
          </a:xfrm>
          <a:prstGeom prst="rect">
            <a:avLst/>
          </a:prstGeom>
          <a:noFill/>
        </p:spPr>
        <p:txBody>
          <a:bodyPr wrap="none" rtlCol="0">
            <a:spAutoFit/>
          </a:bodyPr>
          <a:lstStyle/>
          <a:p>
            <a:r>
              <a:rPr lang="en-US" sz="800" dirty="0"/>
              <a:t>has part some</a:t>
            </a:r>
          </a:p>
        </p:txBody>
      </p:sp>
      <p:sp>
        <p:nvSpPr>
          <p:cNvPr id="177" name="Oval 176">
            <a:extLst>
              <a:ext uri="{FF2B5EF4-FFF2-40B4-BE49-F238E27FC236}">
                <a16:creationId xmlns:a16="http://schemas.microsoft.com/office/drawing/2014/main" id="{2C97BA4D-5BE5-5F47-971E-330761373466}"/>
              </a:ext>
            </a:extLst>
          </p:cNvPr>
          <p:cNvSpPr/>
          <p:nvPr/>
        </p:nvSpPr>
        <p:spPr>
          <a:xfrm>
            <a:off x="4216382" y="1671236"/>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description of medical procedure</a:t>
            </a:r>
          </a:p>
        </p:txBody>
      </p:sp>
      <p:cxnSp>
        <p:nvCxnSpPr>
          <p:cNvPr id="178" name="Straight Arrow Connector 177">
            <a:extLst>
              <a:ext uri="{FF2B5EF4-FFF2-40B4-BE49-F238E27FC236}">
                <a16:creationId xmlns:a16="http://schemas.microsoft.com/office/drawing/2014/main" id="{6C4CBE4E-2A4C-0740-A0BD-0A4B2C1C4E96}"/>
              </a:ext>
            </a:extLst>
          </p:cNvPr>
          <p:cNvCxnSpPr>
            <a:cxnSpLocks/>
            <a:stCxn id="119" idx="0"/>
            <a:endCxn id="177" idx="4"/>
          </p:cNvCxnSpPr>
          <p:nvPr/>
        </p:nvCxnSpPr>
        <p:spPr>
          <a:xfrm flipV="1">
            <a:off x="4633593" y="2244858"/>
            <a:ext cx="210962" cy="1260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983621B4-C4A2-4C47-81DB-76E9009C1782}"/>
              </a:ext>
            </a:extLst>
          </p:cNvPr>
          <p:cNvSpPr txBox="1"/>
          <p:nvPr/>
        </p:nvSpPr>
        <p:spPr>
          <a:xfrm>
            <a:off x="4045689" y="2520397"/>
            <a:ext cx="774571" cy="215444"/>
          </a:xfrm>
          <a:prstGeom prst="rect">
            <a:avLst/>
          </a:prstGeom>
          <a:noFill/>
        </p:spPr>
        <p:txBody>
          <a:bodyPr wrap="none" rtlCol="0">
            <a:spAutoFit/>
          </a:bodyPr>
          <a:lstStyle/>
          <a:p>
            <a:r>
              <a:rPr lang="en-US" sz="800" dirty="0"/>
              <a:t>has part some</a:t>
            </a:r>
          </a:p>
        </p:txBody>
      </p:sp>
      <p:sp>
        <p:nvSpPr>
          <p:cNvPr id="183" name="Oval 182">
            <a:extLst>
              <a:ext uri="{FF2B5EF4-FFF2-40B4-BE49-F238E27FC236}">
                <a16:creationId xmlns:a16="http://schemas.microsoft.com/office/drawing/2014/main" id="{263DFE82-B0CB-0841-9480-3FB144EE1AA8}"/>
              </a:ext>
            </a:extLst>
          </p:cNvPr>
          <p:cNvSpPr/>
          <p:nvPr/>
        </p:nvSpPr>
        <p:spPr>
          <a:xfrm>
            <a:off x="7149139" y="1946775"/>
            <a:ext cx="1256346" cy="573622"/>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900" dirty="0"/>
              <a:t>description of liability</a:t>
            </a:r>
          </a:p>
        </p:txBody>
      </p:sp>
      <p:cxnSp>
        <p:nvCxnSpPr>
          <p:cNvPr id="184" name="Straight Arrow Connector 183">
            <a:extLst>
              <a:ext uri="{FF2B5EF4-FFF2-40B4-BE49-F238E27FC236}">
                <a16:creationId xmlns:a16="http://schemas.microsoft.com/office/drawing/2014/main" id="{3C6781C3-A2D9-E245-AE50-E0F7CD397340}"/>
              </a:ext>
            </a:extLst>
          </p:cNvPr>
          <p:cNvCxnSpPr>
            <a:cxnSpLocks/>
            <a:stCxn id="119" idx="7"/>
            <a:endCxn id="183" idx="3"/>
          </p:cNvCxnSpPr>
          <p:nvPr/>
        </p:nvCxnSpPr>
        <p:spPr>
          <a:xfrm flipV="1">
            <a:off x="5077778" y="2436392"/>
            <a:ext cx="2255349" cy="1152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AA3AAB18-2EB7-E044-ADEC-DE15ED2154CE}"/>
              </a:ext>
            </a:extLst>
          </p:cNvPr>
          <p:cNvSpPr txBox="1"/>
          <p:nvPr/>
        </p:nvSpPr>
        <p:spPr>
          <a:xfrm>
            <a:off x="5609561" y="2816716"/>
            <a:ext cx="774571" cy="215444"/>
          </a:xfrm>
          <a:prstGeom prst="rect">
            <a:avLst/>
          </a:prstGeom>
          <a:noFill/>
        </p:spPr>
        <p:txBody>
          <a:bodyPr wrap="none" rtlCol="0">
            <a:spAutoFit/>
          </a:bodyPr>
          <a:lstStyle/>
          <a:p>
            <a:r>
              <a:rPr lang="en-US" sz="800" dirty="0"/>
              <a:t>has part some</a:t>
            </a:r>
          </a:p>
        </p:txBody>
      </p:sp>
      <p:cxnSp>
        <p:nvCxnSpPr>
          <p:cNvPr id="192" name="Straight Arrow Connector 191">
            <a:extLst>
              <a:ext uri="{FF2B5EF4-FFF2-40B4-BE49-F238E27FC236}">
                <a16:creationId xmlns:a16="http://schemas.microsoft.com/office/drawing/2014/main" id="{631E122B-6DD8-5949-86B5-D34A7FC600A3}"/>
              </a:ext>
            </a:extLst>
          </p:cNvPr>
          <p:cNvCxnSpPr>
            <a:cxnSpLocks/>
            <a:stCxn id="183" idx="5"/>
            <a:endCxn id="102" idx="0"/>
          </p:cNvCxnSpPr>
          <p:nvPr/>
        </p:nvCxnSpPr>
        <p:spPr>
          <a:xfrm>
            <a:off x="8221497" y="2436392"/>
            <a:ext cx="1544716" cy="25331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A4D25AE0-A572-B04A-95E9-6986FA3C8E76}"/>
              </a:ext>
            </a:extLst>
          </p:cNvPr>
          <p:cNvSpPr txBox="1"/>
          <p:nvPr/>
        </p:nvSpPr>
        <p:spPr>
          <a:xfrm>
            <a:off x="8632027" y="3010458"/>
            <a:ext cx="545342" cy="215444"/>
          </a:xfrm>
          <a:prstGeom prst="rect">
            <a:avLst/>
          </a:prstGeom>
          <a:noFill/>
        </p:spPr>
        <p:txBody>
          <a:bodyPr wrap="none" rtlCol="0">
            <a:spAutoFit/>
          </a:bodyPr>
          <a:lstStyle/>
          <a:p>
            <a:r>
              <a:rPr lang="en-US" sz="800" dirty="0"/>
              <a:t>specifies</a:t>
            </a:r>
          </a:p>
        </p:txBody>
      </p:sp>
      <p:grpSp>
        <p:nvGrpSpPr>
          <p:cNvPr id="197" name="Group 196">
            <a:extLst>
              <a:ext uri="{FF2B5EF4-FFF2-40B4-BE49-F238E27FC236}">
                <a16:creationId xmlns:a16="http://schemas.microsoft.com/office/drawing/2014/main" id="{71D75593-C21F-AF49-AEA0-5FD28C4BFA72}"/>
              </a:ext>
            </a:extLst>
          </p:cNvPr>
          <p:cNvGrpSpPr/>
          <p:nvPr/>
        </p:nvGrpSpPr>
        <p:grpSpPr>
          <a:xfrm>
            <a:off x="9378957" y="1572727"/>
            <a:ext cx="1047773" cy="770639"/>
            <a:chOff x="613170" y="5348149"/>
            <a:chExt cx="603735" cy="433124"/>
          </a:xfrm>
        </p:grpSpPr>
        <p:sp>
          <p:nvSpPr>
            <p:cNvPr id="198" name="Oval 197">
              <a:extLst>
                <a:ext uri="{FF2B5EF4-FFF2-40B4-BE49-F238E27FC236}">
                  <a16:creationId xmlns:a16="http://schemas.microsoft.com/office/drawing/2014/main" id="{7005E254-9723-8F46-BC65-8C3C0C687741}"/>
                </a:ext>
              </a:extLst>
            </p:cNvPr>
            <p:cNvSpPr/>
            <p:nvPr/>
          </p:nvSpPr>
          <p:spPr>
            <a:xfrm>
              <a:off x="613170" y="5610687"/>
              <a:ext cx="198931" cy="170586"/>
            </a:xfrm>
            <a:prstGeom prst="ellipse">
              <a:avLst/>
            </a:prstGeom>
            <a:solidFill>
              <a:schemeClr val="accent1">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dirty="0"/>
            </a:p>
          </p:txBody>
        </p:sp>
        <p:sp>
          <p:nvSpPr>
            <p:cNvPr id="201" name="TextBox 200">
              <a:extLst>
                <a:ext uri="{FF2B5EF4-FFF2-40B4-BE49-F238E27FC236}">
                  <a16:creationId xmlns:a16="http://schemas.microsoft.com/office/drawing/2014/main" id="{53230499-1AEA-EB45-A9C3-27B7A68DB58B}"/>
                </a:ext>
              </a:extLst>
            </p:cNvPr>
            <p:cNvSpPr txBox="1"/>
            <p:nvPr/>
          </p:nvSpPr>
          <p:spPr>
            <a:xfrm>
              <a:off x="822316" y="5622022"/>
              <a:ext cx="394589" cy="138384"/>
            </a:xfrm>
            <a:prstGeom prst="rect">
              <a:avLst/>
            </a:prstGeom>
            <a:noFill/>
          </p:spPr>
          <p:txBody>
            <a:bodyPr wrap="none" rtlCol="0">
              <a:spAutoFit/>
            </a:bodyPr>
            <a:lstStyle/>
            <a:p>
              <a:r>
                <a:rPr lang="en-US" sz="1000" dirty="0"/>
                <a:t>Particular</a:t>
              </a:r>
            </a:p>
          </p:txBody>
        </p:sp>
        <p:sp>
          <p:nvSpPr>
            <p:cNvPr id="213" name="Oval 212">
              <a:extLst>
                <a:ext uri="{FF2B5EF4-FFF2-40B4-BE49-F238E27FC236}">
                  <a16:creationId xmlns:a16="http://schemas.microsoft.com/office/drawing/2014/main" id="{CB9F3294-7F1B-F14C-99A6-01121114F508}"/>
                </a:ext>
              </a:extLst>
            </p:cNvPr>
            <p:cNvSpPr/>
            <p:nvPr/>
          </p:nvSpPr>
          <p:spPr>
            <a:xfrm>
              <a:off x="616966" y="5348149"/>
              <a:ext cx="198931" cy="170586"/>
            </a:xfrm>
            <a:prstGeom prst="ellipse">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n-US" sz="900" dirty="0"/>
            </a:p>
          </p:txBody>
        </p:sp>
        <p:sp>
          <p:nvSpPr>
            <p:cNvPr id="219" name="TextBox 218">
              <a:extLst>
                <a:ext uri="{FF2B5EF4-FFF2-40B4-BE49-F238E27FC236}">
                  <a16:creationId xmlns:a16="http://schemas.microsoft.com/office/drawing/2014/main" id="{82B1312E-B9BE-F841-B8A5-518C93E0BB16}"/>
                </a:ext>
              </a:extLst>
            </p:cNvPr>
            <p:cNvSpPr txBox="1"/>
            <p:nvPr/>
          </p:nvSpPr>
          <p:spPr>
            <a:xfrm>
              <a:off x="826112" y="5359484"/>
              <a:ext cx="385352" cy="138384"/>
            </a:xfrm>
            <a:prstGeom prst="rect">
              <a:avLst/>
            </a:prstGeom>
            <a:noFill/>
          </p:spPr>
          <p:txBody>
            <a:bodyPr wrap="none" rtlCol="0">
              <a:spAutoFit/>
            </a:bodyPr>
            <a:lstStyle/>
            <a:p>
              <a:r>
                <a:rPr lang="en-US" sz="1000" dirty="0"/>
                <a:t>Universal</a:t>
              </a:r>
              <a:endParaRPr lang="en-US" sz="700" dirty="0"/>
            </a:p>
          </p:txBody>
        </p:sp>
      </p:grpSp>
      <p:sp>
        <p:nvSpPr>
          <p:cNvPr id="2" name="Slide Number Placeholder 1">
            <a:extLst>
              <a:ext uri="{FF2B5EF4-FFF2-40B4-BE49-F238E27FC236}">
                <a16:creationId xmlns:a16="http://schemas.microsoft.com/office/drawing/2014/main" id="{065F4440-C02B-304C-8D0F-C08CEEA23A86}"/>
              </a:ext>
            </a:extLst>
          </p:cNvPr>
          <p:cNvSpPr>
            <a:spLocks noGrp="1"/>
          </p:cNvSpPr>
          <p:nvPr>
            <p:ph type="sldNum" sz="quarter" idx="12"/>
          </p:nvPr>
        </p:nvSpPr>
        <p:spPr/>
        <p:txBody>
          <a:bodyPr/>
          <a:lstStyle/>
          <a:p>
            <a:fld id="{5DF16759-EFA5-A34C-8259-B744E9EC865C}" type="slidenum">
              <a:rPr lang="en-US" smtClean="0"/>
              <a:t>44</a:t>
            </a:fld>
            <a:endParaRPr lang="en-US"/>
          </a:p>
        </p:txBody>
      </p:sp>
      <p:sp>
        <p:nvSpPr>
          <p:cNvPr id="41" name="Rectangle 40">
            <a:extLst>
              <a:ext uri="{FF2B5EF4-FFF2-40B4-BE49-F238E27FC236}">
                <a16:creationId xmlns:a16="http://schemas.microsoft.com/office/drawing/2014/main" id="{369CED74-DFBC-DF46-8234-AA5A56C0FC1A}"/>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1886269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E9B1-ACCC-F24B-85E6-8A659D8E61E6}"/>
              </a:ext>
            </a:extLst>
          </p:cNvPr>
          <p:cNvSpPr>
            <a:spLocks noGrp="1"/>
          </p:cNvSpPr>
          <p:nvPr>
            <p:ph type="title"/>
          </p:nvPr>
        </p:nvSpPr>
        <p:spPr/>
        <p:txBody>
          <a:bodyPr/>
          <a:lstStyle/>
          <a:p>
            <a:r>
              <a:rPr lang="en-US" dirty="0">
                <a:latin typeface="Garamond" panose="02020404030301010803" pitchFamily="18" charset="0"/>
              </a:rPr>
              <a:t>Background: CRO</a:t>
            </a:r>
          </a:p>
        </p:txBody>
      </p:sp>
      <p:sp>
        <p:nvSpPr>
          <p:cNvPr id="3" name="Content Placeholder 2">
            <a:extLst>
              <a:ext uri="{FF2B5EF4-FFF2-40B4-BE49-F238E27FC236}">
                <a16:creationId xmlns:a16="http://schemas.microsoft.com/office/drawing/2014/main" id="{C58DF338-F1C9-084B-A758-192FE30D4F3C}"/>
              </a:ext>
            </a:extLst>
          </p:cNvPr>
          <p:cNvSpPr>
            <a:spLocks noGrp="1"/>
          </p:cNvSpPr>
          <p:nvPr>
            <p:ph idx="1"/>
          </p:nvPr>
        </p:nvSpPr>
        <p:spPr>
          <a:xfrm>
            <a:off x="838200" y="1838151"/>
            <a:ext cx="10515600" cy="4351338"/>
          </a:xfrm>
        </p:spPr>
        <p:txBody>
          <a:bodyPr>
            <a:normAutofit/>
          </a:bodyPr>
          <a:lstStyle/>
          <a:p>
            <a:r>
              <a:rPr lang="en-US" sz="3200" dirty="0">
                <a:latin typeface="Garamond" panose="02020404030301010803" pitchFamily="18" charset="0"/>
              </a:rPr>
              <a:t>The Common Rule Ontology (CRO) developed by Manion et al. to represent the US Common Rule.</a:t>
            </a:r>
          </a:p>
          <a:p>
            <a:endParaRPr lang="en-US" sz="3200" dirty="0">
              <a:latin typeface="Garamond" panose="02020404030301010803" pitchFamily="18" charset="0"/>
            </a:endParaRPr>
          </a:p>
          <a:p>
            <a:r>
              <a:rPr lang="en-US" sz="3200" dirty="0">
                <a:latin typeface="Garamond" panose="02020404030301010803" pitchFamily="18" charset="0"/>
              </a:rPr>
              <a:t>CRO serves as a regulatory basis for informed consent</a:t>
            </a:r>
          </a:p>
          <a:p>
            <a:endParaRPr lang="en-US" sz="3200" dirty="0">
              <a:latin typeface="Garamond" panose="02020404030301010803" pitchFamily="18" charset="0"/>
            </a:endParaRPr>
          </a:p>
          <a:p>
            <a:r>
              <a:rPr lang="en-US" sz="3200" dirty="0">
                <a:latin typeface="Garamond" panose="02020404030301010803" pitchFamily="18" charset="0"/>
              </a:rPr>
              <a:t>During the coordinated evolution effort CRO was tentatively renamed:</a:t>
            </a:r>
          </a:p>
          <a:p>
            <a:pPr lvl="1"/>
            <a:r>
              <a:rPr lang="en-US" sz="3200" dirty="0">
                <a:latin typeface="Garamond" panose="02020404030301010803" pitchFamily="18" charset="0"/>
              </a:rPr>
              <a:t>RUBRIC (</a:t>
            </a:r>
            <a:r>
              <a:rPr lang="en-US" sz="3200" b="1" dirty="0" err="1">
                <a:latin typeface="Garamond" panose="02020404030301010803" pitchFamily="18" charset="0"/>
              </a:rPr>
              <a:t>R</a:t>
            </a:r>
            <a:r>
              <a:rPr lang="en-US" sz="3200" dirty="0" err="1">
                <a:latin typeface="Garamond" panose="02020404030301010803" pitchFamily="18" charset="0"/>
              </a:rPr>
              <a:t>eg</a:t>
            </a:r>
            <a:r>
              <a:rPr lang="en-US" sz="3200" b="1" dirty="0" err="1">
                <a:latin typeface="Garamond" panose="02020404030301010803" pitchFamily="18" charset="0"/>
              </a:rPr>
              <a:t>U</a:t>
            </a:r>
            <a:r>
              <a:rPr lang="en-US" sz="3200" dirty="0" err="1">
                <a:latin typeface="Garamond" panose="02020404030301010803" pitchFamily="18" charset="0"/>
              </a:rPr>
              <a:t>latory</a:t>
            </a:r>
            <a:r>
              <a:rPr lang="en-US" sz="3200" dirty="0">
                <a:latin typeface="Garamond" panose="02020404030301010803" pitchFamily="18" charset="0"/>
              </a:rPr>
              <a:t> </a:t>
            </a:r>
            <a:r>
              <a:rPr lang="en-US" sz="3200" b="1" dirty="0">
                <a:latin typeface="Garamond" panose="02020404030301010803" pitchFamily="18" charset="0"/>
              </a:rPr>
              <a:t>B</a:t>
            </a:r>
            <a:r>
              <a:rPr lang="en-US" sz="3200" dirty="0">
                <a:latin typeface="Garamond" panose="02020404030301010803" pitchFamily="18" charset="0"/>
              </a:rPr>
              <a:t>asis </a:t>
            </a:r>
            <a:r>
              <a:rPr lang="en-US" sz="3200" dirty="0" err="1">
                <a:latin typeface="Garamond" panose="02020404030301010803" pitchFamily="18" charset="0"/>
              </a:rPr>
              <a:t>fo</a:t>
            </a:r>
            <a:r>
              <a:rPr lang="en-US" sz="3200" b="1" dirty="0" err="1">
                <a:latin typeface="Garamond" panose="02020404030301010803" pitchFamily="18" charset="0"/>
              </a:rPr>
              <a:t>R</a:t>
            </a:r>
            <a:r>
              <a:rPr lang="en-US" sz="3200" dirty="0">
                <a:latin typeface="Garamond" panose="02020404030301010803" pitchFamily="18" charset="0"/>
              </a:rPr>
              <a:t> </a:t>
            </a:r>
            <a:r>
              <a:rPr lang="en-US" sz="3200" b="1" dirty="0">
                <a:latin typeface="Garamond" panose="02020404030301010803" pitchFamily="18" charset="0"/>
              </a:rPr>
              <a:t>I</a:t>
            </a:r>
            <a:r>
              <a:rPr lang="en-US" sz="3200" dirty="0">
                <a:latin typeface="Garamond" panose="02020404030301010803" pitchFamily="18" charset="0"/>
              </a:rPr>
              <a:t>nformed </a:t>
            </a:r>
            <a:r>
              <a:rPr lang="en-US" sz="3200" b="1" dirty="0">
                <a:latin typeface="Garamond" panose="02020404030301010803" pitchFamily="18" charset="0"/>
              </a:rPr>
              <a:t>C</a:t>
            </a:r>
            <a:r>
              <a:rPr lang="en-US" sz="3200" dirty="0">
                <a:latin typeface="Garamond" panose="02020404030301010803" pitchFamily="18" charset="0"/>
              </a:rPr>
              <a:t>onsent)</a:t>
            </a:r>
          </a:p>
        </p:txBody>
      </p:sp>
      <p:sp>
        <p:nvSpPr>
          <p:cNvPr id="4" name="Slide Number Placeholder 3">
            <a:extLst>
              <a:ext uri="{FF2B5EF4-FFF2-40B4-BE49-F238E27FC236}">
                <a16:creationId xmlns:a16="http://schemas.microsoft.com/office/drawing/2014/main" id="{55BBD766-FC61-884D-8D99-9F7EE8B9D9B9}"/>
              </a:ext>
            </a:extLst>
          </p:cNvPr>
          <p:cNvSpPr>
            <a:spLocks noGrp="1"/>
          </p:cNvSpPr>
          <p:nvPr>
            <p:ph type="sldNum" sz="quarter" idx="12"/>
          </p:nvPr>
        </p:nvSpPr>
        <p:spPr/>
        <p:txBody>
          <a:bodyPr/>
          <a:lstStyle/>
          <a:p>
            <a:fld id="{5DF16759-EFA5-A34C-8259-B744E9EC865C}" type="slidenum">
              <a:rPr lang="en-US" smtClean="0"/>
              <a:t>5</a:t>
            </a:fld>
            <a:endParaRPr lang="en-US"/>
          </a:p>
        </p:txBody>
      </p:sp>
      <p:sp>
        <p:nvSpPr>
          <p:cNvPr id="5" name="Rectangle 4">
            <a:extLst>
              <a:ext uri="{FF2B5EF4-FFF2-40B4-BE49-F238E27FC236}">
                <a16:creationId xmlns:a16="http://schemas.microsoft.com/office/drawing/2014/main" id="{6B623058-2C74-434B-A330-4F52388E36A0}"/>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4092239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D713-A6AB-5F4F-9A88-21EF242B17CA}"/>
              </a:ext>
            </a:extLst>
          </p:cNvPr>
          <p:cNvSpPr>
            <a:spLocks noGrp="1"/>
          </p:cNvSpPr>
          <p:nvPr>
            <p:ph type="title"/>
          </p:nvPr>
        </p:nvSpPr>
        <p:spPr/>
        <p:txBody>
          <a:bodyPr/>
          <a:lstStyle/>
          <a:p>
            <a:r>
              <a:rPr lang="en-US" dirty="0">
                <a:latin typeface="Garamond" panose="02020404030301010803" pitchFamily="18" charset="0"/>
              </a:rPr>
              <a:t>Background: CRO</a:t>
            </a:r>
          </a:p>
        </p:txBody>
      </p:sp>
      <p:sp>
        <p:nvSpPr>
          <p:cNvPr id="3" name="Content Placeholder 2">
            <a:extLst>
              <a:ext uri="{FF2B5EF4-FFF2-40B4-BE49-F238E27FC236}">
                <a16:creationId xmlns:a16="http://schemas.microsoft.com/office/drawing/2014/main" id="{617E593E-8EA4-8343-9227-3DE0070D7A63}"/>
              </a:ext>
            </a:extLst>
          </p:cNvPr>
          <p:cNvSpPr>
            <a:spLocks noGrp="1"/>
          </p:cNvSpPr>
          <p:nvPr>
            <p:ph idx="1"/>
          </p:nvPr>
        </p:nvSpPr>
        <p:spPr/>
        <p:txBody>
          <a:bodyPr>
            <a:normAutofit/>
          </a:bodyPr>
          <a:lstStyle/>
          <a:p>
            <a:r>
              <a:rPr lang="en-US" sz="3200" dirty="0">
                <a:latin typeface="Garamond" panose="02020404030301010803" pitchFamily="18" charset="0"/>
              </a:rPr>
              <a:t>Content was derived by a text analysis of 45 CFR 46, both pre and post 2018 versions (aka the “new Common Rule”).</a:t>
            </a:r>
          </a:p>
          <a:p>
            <a:r>
              <a:rPr lang="en-US" sz="3200" dirty="0">
                <a:latin typeface="Garamond" panose="02020404030301010803" pitchFamily="18" charset="0"/>
              </a:rPr>
              <a:t>Concept maps were derived and validated with various stakeholders at U Mich. These included compliance personnel, biobanking experts, and IRB members.</a:t>
            </a:r>
          </a:p>
          <a:p>
            <a:r>
              <a:rPr lang="en-US" sz="3200" dirty="0">
                <a:latin typeface="Garamond" panose="02020404030301010803" pitchFamily="18" charset="0"/>
              </a:rPr>
              <a:t>Concept maps underwent ontological analysis.</a:t>
            </a:r>
          </a:p>
          <a:p>
            <a:r>
              <a:rPr lang="en-US" sz="3200" dirty="0">
                <a:latin typeface="Garamond" panose="02020404030301010803" pitchFamily="18" charset="0"/>
              </a:rPr>
              <a:t>The results were aligned with the OBO foundry and were converted to an OWL-based ontology in Protégé.</a:t>
            </a:r>
          </a:p>
        </p:txBody>
      </p:sp>
      <p:sp>
        <p:nvSpPr>
          <p:cNvPr id="4" name="Slide Number Placeholder 3">
            <a:extLst>
              <a:ext uri="{FF2B5EF4-FFF2-40B4-BE49-F238E27FC236}">
                <a16:creationId xmlns:a16="http://schemas.microsoft.com/office/drawing/2014/main" id="{316EB2D0-4EBD-4949-9F93-6C14759E3DF6}"/>
              </a:ext>
            </a:extLst>
          </p:cNvPr>
          <p:cNvSpPr>
            <a:spLocks noGrp="1"/>
          </p:cNvSpPr>
          <p:nvPr>
            <p:ph type="sldNum" sz="quarter" idx="12"/>
          </p:nvPr>
        </p:nvSpPr>
        <p:spPr/>
        <p:txBody>
          <a:bodyPr/>
          <a:lstStyle/>
          <a:p>
            <a:fld id="{5DF16759-EFA5-A34C-8259-B744E9EC865C}" type="slidenum">
              <a:rPr lang="en-US" smtClean="0"/>
              <a:t>6</a:t>
            </a:fld>
            <a:endParaRPr lang="en-US"/>
          </a:p>
        </p:txBody>
      </p:sp>
      <p:sp>
        <p:nvSpPr>
          <p:cNvPr id="5" name="Rectangle 4">
            <a:extLst>
              <a:ext uri="{FF2B5EF4-FFF2-40B4-BE49-F238E27FC236}">
                <a16:creationId xmlns:a16="http://schemas.microsoft.com/office/drawing/2014/main" id="{7B2F75D3-E9A7-374F-9E96-6DD89D253E2E}"/>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Tree>
    <p:extLst>
      <p:ext uri="{BB962C8B-B14F-4D97-AF65-F5344CB8AC3E}">
        <p14:creationId xmlns:p14="http://schemas.microsoft.com/office/powerpoint/2010/main" val="231766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80460-BA7C-0640-8606-48067D1C68FA}"/>
              </a:ext>
            </a:extLst>
          </p:cNvPr>
          <p:cNvSpPr>
            <a:spLocks noGrp="1"/>
          </p:cNvSpPr>
          <p:nvPr>
            <p:ph type="title"/>
          </p:nvPr>
        </p:nvSpPr>
        <p:spPr>
          <a:xfrm>
            <a:off x="3458436" y="427418"/>
            <a:ext cx="6842760" cy="2213951"/>
          </a:xfrm>
        </p:spPr>
        <p:txBody>
          <a:bodyPr>
            <a:normAutofit/>
          </a:bodyPr>
          <a:lstStyle/>
          <a:p>
            <a:pPr algn="ctr"/>
            <a:r>
              <a:rPr lang="en-US" b="1" dirty="0">
                <a:latin typeface="Garamond" panose="02020404030301010803" pitchFamily="18" charset="0"/>
              </a:rPr>
              <a:t>Coordinated Evolution of Ontologies of Informed Consent</a:t>
            </a:r>
          </a:p>
        </p:txBody>
      </p:sp>
      <p:sp>
        <p:nvSpPr>
          <p:cNvPr id="3" name="Content Placeholder 2">
            <a:extLst>
              <a:ext uri="{FF2B5EF4-FFF2-40B4-BE49-F238E27FC236}">
                <a16:creationId xmlns:a16="http://schemas.microsoft.com/office/drawing/2014/main" id="{6026169C-42C5-234D-9158-BA0232A29E5D}"/>
              </a:ext>
            </a:extLst>
          </p:cNvPr>
          <p:cNvSpPr>
            <a:spLocks noGrp="1"/>
          </p:cNvSpPr>
          <p:nvPr>
            <p:ph idx="1"/>
          </p:nvPr>
        </p:nvSpPr>
        <p:spPr>
          <a:xfrm>
            <a:off x="838200" y="3200030"/>
            <a:ext cx="10515600" cy="3521445"/>
          </a:xfrm>
        </p:spPr>
        <p:txBody>
          <a:bodyPr>
            <a:normAutofit fontScale="77500" lnSpcReduction="20000"/>
          </a:bodyPr>
          <a:lstStyle/>
          <a:p>
            <a:pPr marL="0" indent="0">
              <a:lnSpc>
                <a:spcPct val="120000"/>
              </a:lnSpc>
              <a:buNone/>
            </a:pPr>
            <a:r>
              <a:rPr lang="en-US" sz="2400" b="1" dirty="0">
                <a:latin typeface="Garamond" panose="02020404030301010803" pitchFamily="18" charset="0"/>
              </a:rPr>
              <a:t>Authors: </a:t>
            </a:r>
            <a:r>
              <a:rPr lang="en-US" sz="2400" dirty="0">
                <a:latin typeface="Garamond" panose="02020404030301010803" pitchFamily="18" charset="0"/>
              </a:rPr>
              <a:t>Cooper </a:t>
            </a:r>
            <a:r>
              <a:rPr lang="en-US" sz="2400" dirty="0" err="1">
                <a:latin typeface="Garamond" panose="02020404030301010803" pitchFamily="18" charset="0"/>
              </a:rPr>
              <a:t>Stansbury</a:t>
            </a:r>
            <a:r>
              <a:rPr lang="en-US" sz="2400" baseline="30000" dirty="0" err="1">
                <a:latin typeface="Garamond" panose="02020404030301010803" pitchFamily="18" charset="0"/>
              </a:rPr>
              <a:t>A</a:t>
            </a:r>
            <a:r>
              <a:rPr lang="en-US" sz="2400" dirty="0">
                <a:latin typeface="Garamond" panose="02020404030301010803" pitchFamily="18" charset="0"/>
              </a:rPr>
              <a:t>, J. Neil </a:t>
            </a:r>
            <a:r>
              <a:rPr lang="en-US" sz="2400" dirty="0" err="1">
                <a:latin typeface="Garamond" panose="02020404030301010803" pitchFamily="18" charset="0"/>
              </a:rPr>
              <a:t>Otte</a:t>
            </a:r>
            <a:r>
              <a:rPr lang="en-US" sz="2400" baseline="30000" dirty="0" err="1">
                <a:latin typeface="Garamond" panose="02020404030301010803" pitchFamily="18" charset="0"/>
              </a:rPr>
              <a:t>B</a:t>
            </a:r>
            <a:r>
              <a:rPr lang="en-US" sz="2400" baseline="30000" dirty="0">
                <a:latin typeface="Garamond" panose="02020404030301010803" pitchFamily="18" charset="0"/>
              </a:rPr>
              <a:t>✫</a:t>
            </a:r>
            <a:r>
              <a:rPr lang="en-US" sz="2400" dirty="0">
                <a:latin typeface="Garamond" panose="02020404030301010803" pitchFamily="18" charset="0"/>
              </a:rPr>
              <a:t>, Jonathan </a:t>
            </a:r>
            <a:r>
              <a:rPr lang="en-US" sz="2400" dirty="0" err="1">
                <a:latin typeface="Garamond" panose="02020404030301010803" pitchFamily="18" charset="0"/>
              </a:rPr>
              <a:t>Vajda</a:t>
            </a:r>
            <a:r>
              <a:rPr lang="en-US" sz="2400" baseline="30000" dirty="0" err="1">
                <a:latin typeface="Garamond" panose="02020404030301010803" pitchFamily="18" charset="0"/>
              </a:rPr>
              <a:t>B</a:t>
            </a:r>
            <a:r>
              <a:rPr lang="en-US" sz="2400" dirty="0">
                <a:latin typeface="Garamond" panose="02020404030301010803" pitchFamily="18" charset="0"/>
              </a:rPr>
              <a:t>, </a:t>
            </a:r>
            <a:r>
              <a:rPr lang="en-US" sz="2400" dirty="0" err="1">
                <a:latin typeface="Garamond" panose="02020404030301010803" pitchFamily="18" charset="0"/>
              </a:rPr>
              <a:t>Yongqun</a:t>
            </a:r>
            <a:r>
              <a:rPr lang="en-US" sz="2400" dirty="0">
                <a:latin typeface="Garamond" panose="02020404030301010803" pitchFamily="18" charset="0"/>
              </a:rPr>
              <a:t> </a:t>
            </a:r>
            <a:r>
              <a:rPr lang="en-US" sz="2400" dirty="0" err="1">
                <a:latin typeface="Garamond" panose="02020404030301010803" pitchFamily="18" charset="0"/>
              </a:rPr>
              <a:t>He</a:t>
            </a:r>
            <a:r>
              <a:rPr lang="en-US" sz="2400" baseline="30000" dirty="0" err="1">
                <a:latin typeface="Garamond" panose="02020404030301010803" pitchFamily="18" charset="0"/>
              </a:rPr>
              <a:t>C</a:t>
            </a:r>
            <a:r>
              <a:rPr lang="en-US" sz="2400" dirty="0">
                <a:latin typeface="Garamond" panose="02020404030301010803" pitchFamily="18" charset="0"/>
              </a:rPr>
              <a:t>, Frank J. </a:t>
            </a:r>
            <a:r>
              <a:rPr lang="en-US" sz="2400" dirty="0" err="1">
                <a:latin typeface="Garamond" panose="02020404030301010803" pitchFamily="18" charset="0"/>
              </a:rPr>
              <a:t>Manion</a:t>
            </a:r>
            <a:r>
              <a:rPr lang="en-US" sz="2400" baseline="30000" dirty="0" err="1">
                <a:latin typeface="Garamond" panose="02020404030301010803" pitchFamily="18" charset="0"/>
              </a:rPr>
              <a:t>C</a:t>
            </a:r>
            <a:r>
              <a:rPr lang="en-US" sz="2400" dirty="0">
                <a:latin typeface="Garamond" panose="02020404030301010803" pitchFamily="18" charset="0"/>
              </a:rPr>
              <a:t>, Elizabeth </a:t>
            </a:r>
            <a:r>
              <a:rPr lang="en-US" sz="2400" dirty="0" err="1">
                <a:latin typeface="Garamond" panose="02020404030301010803" pitchFamily="18" charset="0"/>
              </a:rPr>
              <a:t>Umberfield</a:t>
            </a:r>
            <a:r>
              <a:rPr lang="en-US" sz="2400" baseline="30000" dirty="0" err="1">
                <a:latin typeface="Garamond" panose="02020404030301010803" pitchFamily="18" charset="0"/>
              </a:rPr>
              <a:t>C</a:t>
            </a:r>
            <a:r>
              <a:rPr lang="en-US" sz="2400" dirty="0">
                <a:latin typeface="Garamond" panose="02020404030301010803" pitchFamily="18" charset="0"/>
              </a:rPr>
              <a:t>, </a:t>
            </a:r>
            <a:r>
              <a:rPr lang="en-US" sz="2400" dirty="0" err="1">
                <a:latin typeface="Garamond" panose="02020404030301010803" pitchFamily="18" charset="0"/>
              </a:rPr>
              <a:t>Marcelline</a:t>
            </a:r>
            <a:r>
              <a:rPr lang="en-US" sz="2400" dirty="0">
                <a:latin typeface="Garamond" panose="02020404030301010803" pitchFamily="18" charset="0"/>
              </a:rPr>
              <a:t> </a:t>
            </a:r>
            <a:r>
              <a:rPr lang="en-US" sz="2400" dirty="0" err="1">
                <a:latin typeface="Garamond" panose="02020404030301010803" pitchFamily="18" charset="0"/>
              </a:rPr>
              <a:t>Harris</a:t>
            </a:r>
            <a:r>
              <a:rPr lang="en-US" sz="2400" baseline="30000" dirty="0" err="1">
                <a:latin typeface="Garamond" panose="02020404030301010803" pitchFamily="18" charset="0"/>
              </a:rPr>
              <a:t>C</a:t>
            </a:r>
            <a:r>
              <a:rPr lang="en-US" sz="2400" dirty="0">
                <a:latin typeface="Garamond" panose="02020404030301010803" pitchFamily="18" charset="0"/>
              </a:rPr>
              <a:t>, Jihad </a:t>
            </a:r>
            <a:r>
              <a:rPr lang="en-US" sz="2400" dirty="0" err="1">
                <a:latin typeface="Garamond" panose="02020404030301010803" pitchFamily="18" charset="0"/>
              </a:rPr>
              <a:t>Obeid</a:t>
            </a:r>
            <a:r>
              <a:rPr lang="en-US" sz="2400" baseline="30000" dirty="0" err="1">
                <a:latin typeface="Garamond" panose="02020404030301010803" pitchFamily="18" charset="0"/>
              </a:rPr>
              <a:t>D</a:t>
            </a:r>
            <a:r>
              <a:rPr lang="en-US" sz="2400" dirty="0">
                <a:latin typeface="Garamond" panose="02020404030301010803" pitchFamily="18" charset="0"/>
              </a:rPr>
              <a:t>, Mathias </a:t>
            </a:r>
            <a:r>
              <a:rPr lang="en-US" sz="2400" dirty="0" err="1">
                <a:latin typeface="Garamond" panose="02020404030301010803" pitchFamily="18" charset="0"/>
              </a:rPr>
              <a:t>Brochhausen</a:t>
            </a:r>
            <a:r>
              <a:rPr lang="en-US" sz="2400" baseline="30000" dirty="0" err="1">
                <a:latin typeface="Garamond" panose="02020404030301010803" pitchFamily="18" charset="0"/>
              </a:rPr>
              <a:t>E</a:t>
            </a:r>
            <a:r>
              <a:rPr lang="en-US" sz="2400" dirty="0">
                <a:latin typeface="Garamond" panose="02020404030301010803" pitchFamily="18" charset="0"/>
              </a:rPr>
              <a:t>, William D. </a:t>
            </a:r>
            <a:r>
              <a:rPr lang="en-US" sz="2400" dirty="0" err="1">
                <a:latin typeface="Garamond" panose="02020404030301010803" pitchFamily="18" charset="0"/>
              </a:rPr>
              <a:t>Duncan</a:t>
            </a:r>
            <a:r>
              <a:rPr lang="en-US" sz="2400" baseline="30000" dirty="0" err="1">
                <a:latin typeface="Garamond" panose="02020404030301010803" pitchFamily="18" charset="0"/>
              </a:rPr>
              <a:t>F</a:t>
            </a:r>
            <a:r>
              <a:rPr lang="en-US" sz="2400" dirty="0">
                <a:latin typeface="Garamond" panose="02020404030301010803" pitchFamily="18" charset="0"/>
              </a:rPr>
              <a:t>, and Cui </a:t>
            </a:r>
            <a:r>
              <a:rPr lang="en-US" sz="2400" dirty="0" err="1">
                <a:latin typeface="Garamond" panose="02020404030301010803" pitchFamily="18" charset="0"/>
              </a:rPr>
              <a:t>Tao</a:t>
            </a:r>
            <a:r>
              <a:rPr lang="en-US" sz="2400" baseline="30000" dirty="0" err="1">
                <a:latin typeface="Garamond" panose="02020404030301010803" pitchFamily="18" charset="0"/>
              </a:rPr>
              <a:t>G</a:t>
            </a:r>
            <a:endParaRPr lang="en-US" sz="2400" baseline="30000" dirty="0">
              <a:latin typeface="Garamond" panose="02020404030301010803" pitchFamily="18" charset="0"/>
            </a:endParaRPr>
          </a:p>
          <a:p>
            <a:pPr marL="0" indent="0">
              <a:lnSpc>
                <a:spcPct val="120000"/>
              </a:lnSpc>
              <a:buNone/>
            </a:pPr>
            <a:endParaRPr lang="en-US" sz="2400" baseline="30000" dirty="0">
              <a:latin typeface="Garamond" panose="02020404030301010803" pitchFamily="18" charset="0"/>
            </a:endParaRPr>
          </a:p>
          <a:p>
            <a:pPr>
              <a:lnSpc>
                <a:spcPct val="120000"/>
              </a:lnSpc>
              <a:buNone/>
            </a:pPr>
            <a:r>
              <a:rPr lang="en-US" sz="2400" b="1" dirty="0">
                <a:latin typeface="Garamond" panose="02020404030301010803" pitchFamily="18" charset="0"/>
              </a:rPr>
              <a:t>Affiliations: </a:t>
            </a:r>
            <a:r>
              <a:rPr lang="en-US" sz="2400" dirty="0">
                <a:latin typeface="Garamond" panose="02020404030301010803" pitchFamily="18" charset="0"/>
              </a:rPr>
              <a:t>University at Buffalo, Buffalo, NY</a:t>
            </a:r>
            <a:r>
              <a:rPr lang="en-US" sz="2400" baseline="30000" dirty="0">
                <a:latin typeface="Garamond" panose="02020404030301010803" pitchFamily="18" charset="0"/>
              </a:rPr>
              <a:t>B</a:t>
            </a:r>
            <a:r>
              <a:rPr lang="en-US" sz="2400" dirty="0">
                <a:latin typeface="Garamond" panose="02020404030301010803" pitchFamily="18" charset="0"/>
              </a:rPr>
              <a:t>; University of Michigan, Dearborn, MI</a:t>
            </a:r>
            <a:r>
              <a:rPr lang="en-US" sz="2400" baseline="30000" dirty="0">
                <a:latin typeface="Garamond" panose="02020404030301010803" pitchFamily="18" charset="0"/>
              </a:rPr>
              <a:t>A</a:t>
            </a:r>
            <a:r>
              <a:rPr lang="en-US" sz="2400" dirty="0">
                <a:latin typeface="Garamond" panose="02020404030301010803" pitchFamily="18" charset="0"/>
              </a:rPr>
              <a:t>;</a:t>
            </a:r>
            <a:r>
              <a:rPr lang="en-US" sz="2400" baseline="30000" dirty="0">
                <a:latin typeface="Garamond" panose="02020404030301010803" pitchFamily="18" charset="0"/>
              </a:rPr>
              <a:t>  </a:t>
            </a:r>
            <a:r>
              <a:rPr lang="en-US" sz="2400" dirty="0">
                <a:latin typeface="Garamond" panose="02020404030301010803" pitchFamily="18" charset="0"/>
              </a:rPr>
              <a:t>University of Michigan, Ann Arbor, MI</a:t>
            </a:r>
            <a:r>
              <a:rPr lang="en-US" sz="2400" baseline="30000" dirty="0">
                <a:latin typeface="Garamond" panose="02020404030301010803" pitchFamily="18" charset="0"/>
              </a:rPr>
              <a:t>C</a:t>
            </a:r>
            <a:r>
              <a:rPr lang="en-US" sz="2400" dirty="0">
                <a:latin typeface="Garamond" panose="02020404030301010803" pitchFamily="18" charset="0"/>
              </a:rPr>
              <a:t>; Medical University of South Carolina, Charleston, SC</a:t>
            </a:r>
            <a:r>
              <a:rPr lang="en-US" sz="2400" baseline="30000" dirty="0">
                <a:latin typeface="Garamond" panose="02020404030301010803" pitchFamily="18" charset="0"/>
              </a:rPr>
              <a:t>D</a:t>
            </a:r>
            <a:r>
              <a:rPr lang="en-US" sz="2400" dirty="0">
                <a:latin typeface="Garamond" panose="02020404030301010803" pitchFamily="18" charset="0"/>
              </a:rPr>
              <a:t>; University of Arkansas for Medical Sciences, Little Rock, AR</a:t>
            </a:r>
            <a:r>
              <a:rPr lang="en-US" sz="2400" baseline="30000" dirty="0">
                <a:latin typeface="Garamond" panose="02020404030301010803" pitchFamily="18" charset="0"/>
              </a:rPr>
              <a:t>E</a:t>
            </a:r>
            <a:r>
              <a:rPr lang="en-US" sz="2400" dirty="0">
                <a:latin typeface="Garamond" panose="02020404030301010803" pitchFamily="18" charset="0"/>
              </a:rPr>
              <a:t>; Roswell Park Comprehensive Cancer Center, Buffalo, NY</a:t>
            </a:r>
            <a:r>
              <a:rPr lang="en-US" sz="2400" baseline="30000" dirty="0">
                <a:latin typeface="Garamond" panose="02020404030301010803" pitchFamily="18" charset="0"/>
              </a:rPr>
              <a:t>F</a:t>
            </a:r>
            <a:r>
              <a:rPr lang="en-US" sz="2400" dirty="0">
                <a:latin typeface="Garamond" panose="02020404030301010803" pitchFamily="18" charset="0"/>
              </a:rPr>
              <a:t>; University of Texas Health Science Center Houston, Houston, TX </a:t>
            </a:r>
            <a:r>
              <a:rPr lang="en-US" sz="2400" baseline="30000" dirty="0">
                <a:latin typeface="Garamond" panose="02020404030301010803" pitchFamily="18" charset="0"/>
              </a:rPr>
              <a:t>G</a:t>
            </a:r>
          </a:p>
          <a:p>
            <a:pPr>
              <a:lnSpc>
                <a:spcPct val="120000"/>
              </a:lnSpc>
              <a:buNone/>
            </a:pPr>
            <a:endParaRPr lang="en-US" sz="2400" baseline="30000" dirty="0">
              <a:latin typeface="Garamond" panose="02020404030301010803" pitchFamily="18" charset="0"/>
            </a:endParaRPr>
          </a:p>
          <a:p>
            <a:pPr>
              <a:lnSpc>
                <a:spcPct val="120000"/>
              </a:lnSpc>
              <a:buNone/>
            </a:pPr>
            <a:r>
              <a:rPr lang="en-US" sz="1900" dirty="0">
                <a:latin typeface="Garamond" panose="02020404030301010803" pitchFamily="18" charset="0"/>
              </a:rPr>
              <a:t>Acknowledgements: This research is supported in part by NHGRI of the National Institute of Health under award number 5U01HG009454-02, Tao PI.</a:t>
            </a:r>
          </a:p>
          <a:p>
            <a:pPr>
              <a:lnSpc>
                <a:spcPct val="120000"/>
              </a:lnSpc>
              <a:buNone/>
            </a:pPr>
            <a:endParaRPr lang="en-US" dirty="0">
              <a:latin typeface="Garamond" panose="02020404030301010803" pitchFamily="18" charset="0"/>
            </a:endParaRPr>
          </a:p>
          <a:p>
            <a:pPr marL="0" indent="0">
              <a:lnSpc>
                <a:spcPct val="120000"/>
              </a:lnSpc>
              <a:buNone/>
            </a:pPr>
            <a:endParaRPr lang="en-US"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8A895414-7924-6242-B8FA-6EBA71BA74C3}"/>
              </a:ext>
            </a:extLst>
          </p:cNvPr>
          <p:cNvSpPr>
            <a:spLocks noGrp="1"/>
          </p:cNvSpPr>
          <p:nvPr>
            <p:ph type="sldNum" sz="quarter" idx="12"/>
          </p:nvPr>
        </p:nvSpPr>
        <p:spPr/>
        <p:txBody>
          <a:bodyPr/>
          <a:lstStyle/>
          <a:p>
            <a:fld id="{5DF16759-EFA5-A34C-8259-B744E9EC865C}" type="slidenum">
              <a:rPr lang="en-US" smtClean="0"/>
              <a:t>7</a:t>
            </a:fld>
            <a:endParaRPr lang="en-US"/>
          </a:p>
        </p:txBody>
      </p:sp>
      <p:grpSp>
        <p:nvGrpSpPr>
          <p:cNvPr id="5" name="Group 4">
            <a:extLst>
              <a:ext uri="{FF2B5EF4-FFF2-40B4-BE49-F238E27FC236}">
                <a16:creationId xmlns:a16="http://schemas.microsoft.com/office/drawing/2014/main" id="{EAF6F150-AAE9-C640-A095-52FC3F336C6C}"/>
              </a:ext>
            </a:extLst>
          </p:cNvPr>
          <p:cNvGrpSpPr/>
          <p:nvPr/>
        </p:nvGrpSpPr>
        <p:grpSpPr>
          <a:xfrm>
            <a:off x="472285" y="483442"/>
            <a:ext cx="2279311" cy="2101901"/>
            <a:chOff x="6077415" y="505910"/>
            <a:chExt cx="2279311" cy="2101901"/>
          </a:xfrm>
        </p:grpSpPr>
        <p:sp>
          <p:nvSpPr>
            <p:cNvPr id="6" name="Rectangle 5">
              <a:extLst>
                <a:ext uri="{FF2B5EF4-FFF2-40B4-BE49-F238E27FC236}">
                  <a16:creationId xmlns:a16="http://schemas.microsoft.com/office/drawing/2014/main" id="{E3E1FDF1-572C-1B46-8815-23CD81AF40B4}"/>
                </a:ext>
              </a:extLst>
            </p:cNvPr>
            <p:cNvSpPr/>
            <p:nvPr/>
          </p:nvSpPr>
          <p:spPr>
            <a:xfrm>
              <a:off x="6077415" y="505910"/>
              <a:ext cx="2279311" cy="21019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571D94A-BFA1-8A4D-B683-BAA5B976B239}"/>
                </a:ext>
              </a:extLst>
            </p:cNvPr>
            <p:cNvPicPr>
              <a:picLocks noChangeAspect="1"/>
            </p:cNvPicPr>
            <p:nvPr/>
          </p:nvPicPr>
          <p:blipFill>
            <a:blip r:embed="rId3"/>
            <a:stretch>
              <a:fillRect/>
            </a:stretch>
          </p:blipFill>
          <p:spPr>
            <a:xfrm>
              <a:off x="6247017" y="640618"/>
              <a:ext cx="1905658" cy="1905658"/>
            </a:xfrm>
            <a:prstGeom prst="rect">
              <a:avLst/>
            </a:prstGeom>
          </p:spPr>
        </p:pic>
      </p:grpSp>
      <p:sp>
        <p:nvSpPr>
          <p:cNvPr id="8" name="Oval 7">
            <a:extLst>
              <a:ext uri="{FF2B5EF4-FFF2-40B4-BE49-F238E27FC236}">
                <a16:creationId xmlns:a16="http://schemas.microsoft.com/office/drawing/2014/main" id="{8AE1ABFD-CB37-0747-BF3B-15407D5D3660}"/>
              </a:ext>
            </a:extLst>
          </p:cNvPr>
          <p:cNvSpPr/>
          <p:nvPr/>
        </p:nvSpPr>
        <p:spPr>
          <a:xfrm>
            <a:off x="2919707" y="100208"/>
            <a:ext cx="7920218" cy="2658959"/>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468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5291C-43BF-B643-9168-0CB71AB8C59B}"/>
              </a:ext>
            </a:extLst>
          </p:cNvPr>
          <p:cNvSpPr>
            <a:spLocks noGrp="1"/>
          </p:cNvSpPr>
          <p:nvPr>
            <p:ph idx="1"/>
          </p:nvPr>
        </p:nvSpPr>
        <p:spPr>
          <a:xfrm>
            <a:off x="990600" y="2079321"/>
            <a:ext cx="10821444" cy="4425112"/>
          </a:xfrm>
        </p:spPr>
        <p:txBody>
          <a:bodyPr>
            <a:normAutofit/>
          </a:bodyPr>
          <a:lstStyle/>
          <a:p>
            <a:pPr marL="514350" lvl="0" indent="-514350">
              <a:buFont typeface="+mj-lt"/>
              <a:buAutoNum type="arabicPeriod"/>
            </a:pPr>
            <a:r>
              <a:rPr lang="en-US" sz="3200" dirty="0">
                <a:latin typeface="Garamond" panose="02020404030301010803" pitchFamily="18" charset="0"/>
              </a:rPr>
              <a:t>ICO Refactoring Design Philosophy</a:t>
            </a:r>
          </a:p>
          <a:p>
            <a:pPr marL="514350" lvl="0" indent="-514350">
              <a:buFont typeface="+mj-lt"/>
              <a:buAutoNum type="arabicPeriod"/>
            </a:pPr>
            <a:endParaRPr lang="en-US" sz="3200" dirty="0">
              <a:latin typeface="Garamond" panose="02020404030301010803" pitchFamily="18" charset="0"/>
            </a:endParaRPr>
          </a:p>
          <a:p>
            <a:pPr marL="514350" lvl="0" indent="-514350">
              <a:buFont typeface="+mj-lt"/>
              <a:buAutoNum type="arabicPeriod"/>
            </a:pPr>
            <a:r>
              <a:rPr lang="en-US" sz="3200" dirty="0">
                <a:latin typeface="Garamond" panose="02020404030301010803" pitchFamily="18" charset="0"/>
              </a:rPr>
              <a:t>Extending ICO and RUBRIC</a:t>
            </a:r>
          </a:p>
          <a:p>
            <a:pPr marL="514350" lvl="0" indent="-514350">
              <a:buFont typeface="+mj-lt"/>
              <a:buAutoNum type="arabicPeriod"/>
            </a:pPr>
            <a:endParaRPr lang="en-US" sz="3200" dirty="0">
              <a:latin typeface="Garamond" panose="02020404030301010803" pitchFamily="18" charset="0"/>
            </a:endParaRPr>
          </a:p>
          <a:p>
            <a:pPr marL="514350" lvl="0" indent="-514350">
              <a:buFont typeface="+mj-lt"/>
              <a:buAutoNum type="arabicPeriod"/>
            </a:pPr>
            <a:r>
              <a:rPr lang="en-US" sz="3200" dirty="0">
                <a:latin typeface="Garamond" panose="02020404030301010803" pitchFamily="18" charset="0"/>
              </a:rPr>
              <a:t>Future Work</a:t>
            </a:r>
          </a:p>
          <a:p>
            <a:pPr marL="514350" lvl="0" indent="-514350">
              <a:buFont typeface="+mj-lt"/>
              <a:buAutoNum type="arabicPeriod"/>
            </a:pPr>
            <a:endParaRPr lang="en-US" sz="3200" dirty="0">
              <a:latin typeface="Garamond" panose="02020404030301010803" pitchFamily="18" charset="0"/>
            </a:endParaRPr>
          </a:p>
          <a:p>
            <a:pPr marL="514350" lvl="0" indent="-514350">
              <a:buFont typeface="+mj-lt"/>
              <a:buAutoNum type="arabicPeriod"/>
            </a:pPr>
            <a:r>
              <a:rPr lang="en-US" sz="3200" dirty="0">
                <a:latin typeface="Garamond" panose="02020404030301010803" pitchFamily="18" charset="0"/>
              </a:rPr>
              <a:t>Optional Appendix: Working with Data (Demo)</a:t>
            </a:r>
          </a:p>
        </p:txBody>
      </p:sp>
      <p:sp>
        <p:nvSpPr>
          <p:cNvPr id="4" name="Slide Number Placeholder 3">
            <a:extLst>
              <a:ext uri="{FF2B5EF4-FFF2-40B4-BE49-F238E27FC236}">
                <a16:creationId xmlns:a16="http://schemas.microsoft.com/office/drawing/2014/main" id="{D81C594D-726E-144B-B702-FE6D9F09C017}"/>
              </a:ext>
            </a:extLst>
          </p:cNvPr>
          <p:cNvSpPr>
            <a:spLocks noGrp="1"/>
          </p:cNvSpPr>
          <p:nvPr>
            <p:ph type="sldNum" sz="quarter" idx="12"/>
          </p:nvPr>
        </p:nvSpPr>
        <p:spPr/>
        <p:txBody>
          <a:bodyPr/>
          <a:lstStyle/>
          <a:p>
            <a:fld id="{5DF16759-EFA5-A34C-8259-B744E9EC865C}" type="slidenum">
              <a:rPr lang="en-US" smtClean="0"/>
              <a:t>8</a:t>
            </a:fld>
            <a:endParaRPr lang="en-US"/>
          </a:p>
        </p:txBody>
      </p:sp>
      <p:sp>
        <p:nvSpPr>
          <p:cNvPr id="6" name="Rectangle 5">
            <a:extLst>
              <a:ext uri="{FF2B5EF4-FFF2-40B4-BE49-F238E27FC236}">
                <a16:creationId xmlns:a16="http://schemas.microsoft.com/office/drawing/2014/main" id="{1E3485A4-B824-F748-ACAF-9F973AA2BB2C}"/>
              </a:ext>
            </a:extLst>
          </p:cNvPr>
          <p:cNvSpPr/>
          <p:nvPr/>
        </p:nvSpPr>
        <p:spPr>
          <a:xfrm>
            <a:off x="0" y="0"/>
            <a:ext cx="12192000" cy="162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Garamond" panose="02020404030301010803" pitchFamily="18" charset="0"/>
              </a:rPr>
              <a:t>Ontologies of Informed Consent</a:t>
            </a:r>
          </a:p>
        </p:txBody>
      </p:sp>
      <p:sp>
        <p:nvSpPr>
          <p:cNvPr id="14" name="Title 1">
            <a:extLst>
              <a:ext uri="{FF2B5EF4-FFF2-40B4-BE49-F238E27FC236}">
                <a16:creationId xmlns:a16="http://schemas.microsoft.com/office/drawing/2014/main" id="{D2F53474-3A13-934B-959D-35106CE9D95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Garamond" panose="02020404030301010803" pitchFamily="18" charset="0"/>
              </a:rPr>
              <a:t>Agenda</a:t>
            </a:r>
          </a:p>
        </p:txBody>
      </p:sp>
    </p:spTree>
    <p:extLst>
      <p:ext uri="{BB962C8B-B14F-4D97-AF65-F5344CB8AC3E}">
        <p14:creationId xmlns:p14="http://schemas.microsoft.com/office/powerpoint/2010/main" val="2605338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79621-FC0D-7244-9823-B89469BD3EDE}"/>
              </a:ext>
            </a:extLst>
          </p:cNvPr>
          <p:cNvSpPr>
            <a:spLocks noGrp="1"/>
          </p:cNvSpPr>
          <p:nvPr>
            <p:ph type="title"/>
          </p:nvPr>
        </p:nvSpPr>
        <p:spPr/>
        <p:txBody>
          <a:bodyPr/>
          <a:lstStyle/>
          <a:p>
            <a:r>
              <a:rPr lang="en-US" dirty="0">
                <a:latin typeface="Garamond" panose="02020404030301010803" pitchFamily="18" charset="0"/>
              </a:rPr>
              <a:t>Motivation for Refactoring ICO And CRO</a:t>
            </a:r>
          </a:p>
        </p:txBody>
      </p:sp>
      <p:sp>
        <p:nvSpPr>
          <p:cNvPr id="4" name="Slide Number Placeholder 3">
            <a:extLst>
              <a:ext uri="{FF2B5EF4-FFF2-40B4-BE49-F238E27FC236}">
                <a16:creationId xmlns:a16="http://schemas.microsoft.com/office/drawing/2014/main" id="{32706D4C-D0B1-FD45-B475-EA2C5B2A113F}"/>
              </a:ext>
            </a:extLst>
          </p:cNvPr>
          <p:cNvSpPr>
            <a:spLocks noGrp="1"/>
          </p:cNvSpPr>
          <p:nvPr>
            <p:ph type="sldNum" sz="quarter" idx="12"/>
          </p:nvPr>
        </p:nvSpPr>
        <p:spPr/>
        <p:txBody>
          <a:bodyPr/>
          <a:lstStyle/>
          <a:p>
            <a:fld id="{5DF16759-EFA5-A34C-8259-B744E9EC865C}" type="slidenum">
              <a:rPr lang="en-US" smtClean="0"/>
              <a:t>9</a:t>
            </a:fld>
            <a:endParaRPr lang="en-US"/>
          </a:p>
        </p:txBody>
      </p:sp>
      <p:sp>
        <p:nvSpPr>
          <p:cNvPr id="7" name="Rectangle 6">
            <a:extLst>
              <a:ext uri="{FF2B5EF4-FFF2-40B4-BE49-F238E27FC236}">
                <a16:creationId xmlns:a16="http://schemas.microsoft.com/office/drawing/2014/main" id="{EC59CCED-7347-3940-81DB-0C46CA102FF7}"/>
              </a:ext>
            </a:extLst>
          </p:cNvPr>
          <p:cNvSpPr/>
          <p:nvPr/>
        </p:nvSpPr>
        <p:spPr>
          <a:xfrm>
            <a:off x="478692" y="1979114"/>
            <a:ext cx="2645509" cy="359496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Garamond" panose="02020404030301010803" pitchFamily="18" charset="0"/>
              </a:rPr>
              <a:t>Simplify and Extend Existing Representations</a:t>
            </a:r>
          </a:p>
        </p:txBody>
      </p:sp>
      <p:sp>
        <p:nvSpPr>
          <p:cNvPr id="8" name="Rectangle 7">
            <a:extLst>
              <a:ext uri="{FF2B5EF4-FFF2-40B4-BE49-F238E27FC236}">
                <a16:creationId xmlns:a16="http://schemas.microsoft.com/office/drawing/2014/main" id="{BC4A6F9D-8ABF-9446-BF44-B108CEB87810}"/>
              </a:ext>
            </a:extLst>
          </p:cNvPr>
          <p:cNvSpPr/>
          <p:nvPr/>
        </p:nvSpPr>
        <p:spPr>
          <a:xfrm>
            <a:off x="3417088" y="1979114"/>
            <a:ext cx="2645509" cy="3594968"/>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Garamond" panose="02020404030301010803" pitchFamily="18" charset="0"/>
              </a:rPr>
              <a:t>Support Tracking of Consent Over Time and Across Regulatory Contexts</a:t>
            </a:r>
          </a:p>
        </p:txBody>
      </p:sp>
      <p:sp>
        <p:nvSpPr>
          <p:cNvPr id="9" name="Rectangle 8">
            <a:extLst>
              <a:ext uri="{FF2B5EF4-FFF2-40B4-BE49-F238E27FC236}">
                <a16:creationId xmlns:a16="http://schemas.microsoft.com/office/drawing/2014/main" id="{4DCC8C4A-2DE6-6A4F-A81A-EB8E40DA31B1}"/>
              </a:ext>
            </a:extLst>
          </p:cNvPr>
          <p:cNvSpPr/>
          <p:nvPr/>
        </p:nvSpPr>
        <p:spPr>
          <a:xfrm>
            <a:off x="6345049" y="1979114"/>
            <a:ext cx="2645509" cy="3594968"/>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Garamond" panose="02020404030301010803" pitchFamily="18" charset="0"/>
              </a:rPr>
              <a:t>Model Deontic Roles and Align with D-acts </a:t>
            </a:r>
          </a:p>
        </p:txBody>
      </p:sp>
      <p:sp>
        <p:nvSpPr>
          <p:cNvPr id="10" name="Rectangle 9">
            <a:extLst>
              <a:ext uri="{FF2B5EF4-FFF2-40B4-BE49-F238E27FC236}">
                <a16:creationId xmlns:a16="http://schemas.microsoft.com/office/drawing/2014/main" id="{49384169-435C-574C-91AA-D9919E34D400}"/>
              </a:ext>
            </a:extLst>
          </p:cNvPr>
          <p:cNvSpPr/>
          <p:nvPr/>
        </p:nvSpPr>
        <p:spPr>
          <a:xfrm>
            <a:off x="9283445" y="1979114"/>
            <a:ext cx="2645509" cy="3594968"/>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Garamond" panose="02020404030301010803" pitchFamily="18" charset="0"/>
              </a:rPr>
              <a:t>Align ICO, RUBRIC and DUO</a:t>
            </a:r>
          </a:p>
        </p:txBody>
      </p:sp>
      <p:sp>
        <p:nvSpPr>
          <p:cNvPr id="11" name="Oval 10">
            <a:extLst>
              <a:ext uri="{FF2B5EF4-FFF2-40B4-BE49-F238E27FC236}">
                <a16:creationId xmlns:a16="http://schemas.microsoft.com/office/drawing/2014/main" id="{FAB53E81-807A-4845-BB94-01FC3F5D85C6}"/>
              </a:ext>
            </a:extLst>
          </p:cNvPr>
          <p:cNvSpPr/>
          <p:nvPr/>
        </p:nvSpPr>
        <p:spPr>
          <a:xfrm>
            <a:off x="196240" y="1703216"/>
            <a:ext cx="626302" cy="62630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Oval 11">
            <a:extLst>
              <a:ext uri="{FF2B5EF4-FFF2-40B4-BE49-F238E27FC236}">
                <a16:creationId xmlns:a16="http://schemas.microsoft.com/office/drawing/2014/main" id="{2FD1CA5C-5115-514B-8C2C-A16DD061B03C}"/>
              </a:ext>
            </a:extLst>
          </p:cNvPr>
          <p:cNvSpPr/>
          <p:nvPr/>
        </p:nvSpPr>
        <p:spPr>
          <a:xfrm>
            <a:off x="3216364" y="1727945"/>
            <a:ext cx="626302" cy="62630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13" name="Oval 12">
            <a:extLst>
              <a:ext uri="{FF2B5EF4-FFF2-40B4-BE49-F238E27FC236}">
                <a16:creationId xmlns:a16="http://schemas.microsoft.com/office/drawing/2014/main" id="{C0B4C48E-2D66-EB43-9938-BB029E299932}"/>
              </a:ext>
            </a:extLst>
          </p:cNvPr>
          <p:cNvSpPr/>
          <p:nvPr/>
        </p:nvSpPr>
        <p:spPr>
          <a:xfrm>
            <a:off x="6198385" y="1665963"/>
            <a:ext cx="626302" cy="62630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14" name="Oval 13">
            <a:extLst>
              <a:ext uri="{FF2B5EF4-FFF2-40B4-BE49-F238E27FC236}">
                <a16:creationId xmlns:a16="http://schemas.microsoft.com/office/drawing/2014/main" id="{AB40F4C3-D39F-1542-B1FA-6F76C30EE5B9}"/>
              </a:ext>
            </a:extLst>
          </p:cNvPr>
          <p:cNvSpPr/>
          <p:nvPr/>
        </p:nvSpPr>
        <p:spPr>
          <a:xfrm>
            <a:off x="9099119" y="1665963"/>
            <a:ext cx="626302" cy="626302"/>
          </a:xfrm>
          <a:prstGeom prst="ellipse">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4</a:t>
            </a:r>
          </a:p>
        </p:txBody>
      </p:sp>
    </p:spTree>
    <p:extLst>
      <p:ext uri="{BB962C8B-B14F-4D97-AF65-F5344CB8AC3E}">
        <p14:creationId xmlns:p14="http://schemas.microsoft.com/office/powerpoint/2010/main" val="2960053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TotalTime>
  <Words>3250</Words>
  <Application>Microsoft Macintosh PowerPoint</Application>
  <PresentationFormat>Widescreen</PresentationFormat>
  <Paragraphs>695</Paragraphs>
  <Slides>44</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Abadi MT Condensed Light</vt:lpstr>
      <vt:lpstr>Arial</vt:lpstr>
      <vt:lpstr>Calibri</vt:lpstr>
      <vt:lpstr>Calibri Light</vt:lpstr>
      <vt:lpstr>Garamond</vt:lpstr>
      <vt:lpstr>Helvetica</vt:lpstr>
      <vt:lpstr>Mangal</vt:lpstr>
      <vt:lpstr>Myanmar Text</vt:lpstr>
      <vt:lpstr>Office Theme</vt:lpstr>
      <vt:lpstr>Introduction to ICO and CRO</vt:lpstr>
      <vt:lpstr>Background</vt:lpstr>
      <vt:lpstr>Background: ICO</vt:lpstr>
      <vt:lpstr>Background: ICO</vt:lpstr>
      <vt:lpstr>Background: CRO</vt:lpstr>
      <vt:lpstr>Background: CRO</vt:lpstr>
      <vt:lpstr>Coordinated Evolution of Ontologies of Informed Consent</vt:lpstr>
      <vt:lpstr>PowerPoint Presentation</vt:lpstr>
      <vt:lpstr>Motivation for Refactoring ICO And CRO</vt:lpstr>
      <vt:lpstr>Informed Consent Ontology Ecosystem</vt:lpstr>
      <vt:lpstr>PowerPoint Presentation</vt:lpstr>
      <vt:lpstr>PowerPoint Presentation</vt:lpstr>
      <vt:lpstr>PowerPoint Presentation</vt:lpstr>
      <vt:lpstr>PowerPoint Presentation</vt:lpstr>
      <vt:lpstr>Note: Asserted vs. Defined Classes</vt:lpstr>
      <vt:lpstr>Result of Design Choices</vt:lpstr>
      <vt:lpstr>Example</vt:lpstr>
      <vt:lpstr>Simplified Representations</vt:lpstr>
      <vt:lpstr>Some RUBRIC Alignment Goals</vt:lpstr>
      <vt:lpstr>IAO: Directive Information Entity</vt:lpstr>
      <vt:lpstr>A Simplified Example</vt:lpstr>
      <vt:lpstr>A Simplified Example</vt:lpstr>
      <vt:lpstr>PowerPoint Presentation</vt:lpstr>
      <vt:lpstr>PowerPoint Presentation</vt:lpstr>
      <vt:lpstr>PowerPoint Presentation</vt:lpstr>
      <vt:lpstr>PowerPoint Presentation</vt:lpstr>
      <vt:lpstr>PowerPoint Presentation</vt:lpstr>
      <vt:lpstr>PowerPoint Presentation</vt:lpstr>
      <vt:lpstr>Further Alignment</vt:lpstr>
      <vt:lpstr>Proof of Concept Use-Cases </vt:lpstr>
      <vt:lpstr>Proof of Concept Use-Cases  </vt:lpstr>
      <vt:lpstr>PowerPoint Presentation</vt:lpstr>
      <vt:lpstr>RDF: A Small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dc:creator>
  <cp:lastModifiedBy>Stansbury, Cooper</cp:lastModifiedBy>
  <cp:revision>463</cp:revision>
  <dcterms:created xsi:type="dcterms:W3CDTF">2018-07-25T18:32:08Z</dcterms:created>
  <dcterms:modified xsi:type="dcterms:W3CDTF">2018-08-04T19:17:55Z</dcterms:modified>
</cp:coreProperties>
</file>